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9" r:id="rId4"/>
    <p:sldId id="258" r:id="rId5"/>
    <p:sldId id="260" r:id="rId6"/>
    <p:sldId id="263" r:id="rId7"/>
    <p:sldId id="264" r:id="rId8"/>
    <p:sldId id="265" r:id="rId9"/>
    <p:sldId id="267" r:id="rId10"/>
    <p:sldId id="266" r:id="rId11"/>
    <p:sldId id="268" r:id="rId12"/>
    <p:sldId id="270" r:id="rId13"/>
    <p:sldId id="269" r:id="rId14"/>
    <p:sldId id="272" r:id="rId15"/>
    <p:sldId id="271" r:id="rId16"/>
    <p:sldId id="273" r:id="rId17"/>
    <p:sldId id="262" r:id="rId18"/>
    <p:sldId id="274" r:id="rId19"/>
    <p:sldId id="275" r:id="rId20"/>
    <p:sldId id="261" r:id="rId21"/>
    <p:sldId id="276" r:id="rId22"/>
    <p:sldId id="277" r:id="rId23"/>
    <p:sldId id="279" r:id="rId24"/>
    <p:sldId id="278" r:id="rId25"/>
    <p:sldId id="280" r:id="rId26"/>
    <p:sldId id="281" r:id="rId27"/>
    <p:sldId id="282" r:id="rId28"/>
    <p:sldId id="284" r:id="rId29"/>
    <p:sldId id="283" r:id="rId30"/>
    <p:sldId id="350" r:id="rId31"/>
    <p:sldId id="289" r:id="rId32"/>
    <p:sldId id="300" r:id="rId33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99FF66"/>
    <a:srgbClr val="99FFCC"/>
    <a:srgbClr val="FF66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4" autoAdjust="0"/>
    <p:restoredTop sz="86364" autoAdjust="0"/>
  </p:normalViewPr>
  <p:slideViewPr>
    <p:cSldViewPr>
      <p:cViewPr varScale="1">
        <p:scale>
          <a:sx n="86" d="100"/>
          <a:sy n="86" d="100"/>
        </p:scale>
        <p:origin x="1836" y="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896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6" d="100"/>
          <a:sy n="126" d="100"/>
        </p:scale>
        <p:origin x="-1950" y="-84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9451F2D-AC43-490F-804F-20505383037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4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54F590EC-C40F-4E66-9B78-9471715E57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069C62F-8207-4850-BDA2-748F33DC0B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5850" y="1060450"/>
            <a:ext cx="49514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BD1B166-2F24-410F-B191-E4B6DBD96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6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1897D5B4-1F86-41F6-880A-9CD7A9ACA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1"/>
            <a:ext cx="2640018" cy="295081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1695341E-F02C-4011-A571-50C3CDDA7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1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id="{6BE9E963-7816-406D-9F21-178271859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463" y="9459914"/>
            <a:ext cx="1823513" cy="383695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>
            <a:lvl1pPr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64FFBB63-FBF6-47E9-9D89-50E8A5B97D02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C1B99AF-A9A8-40D0-8C98-8E29A80326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D44E1CA-AC6C-4456-AC08-B9242A38AA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A4D00D1-0058-4812-A933-47C34F9CA7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39F960B-DD6C-40C1-AC27-A1DB2C9D76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7750B17E-B7AA-42BB-82CA-4DFE1C2C79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CE30E3FB-9FB8-41A1-AE57-33A5489C66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38F74008-44B9-4448-A15A-204D3547E3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8A21F980-E2D7-4B8F-AD6C-19DB31202E4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57E6E9E0-D720-433E-BF2F-A4E34FF9C7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6B9D524B-C98E-4BA3-816B-03B2216227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A9DBB0BE-0F25-4773-A9F7-5DDA45E5D8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C3D29753-0D39-473C-AA41-D3CD42C7E4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9D08E662-D80F-455C-A1C2-94A5FFBB46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1C3B1C1B-7354-4788-8882-841C00A1BA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sv-SE" altLang="sv-SE">
                <a:latin typeface="Arial" panose="020B0604020202020204" pitchFamily="34" charset="0"/>
              </a:rPr>
              <a:t>Lore - Stanford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28566A28-42EE-47CB-8445-327AEAC03F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E15BC0C5-9458-497A-B75F-C2057EC275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DCD8CEF9-6B81-4B35-852A-D1D1F735EF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7C37524A-3BD2-490A-8917-5CAA874B81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A1ADBC2D-BDFA-4EBC-844F-ACCD62E27A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E5FC2D29-165A-4D03-A341-FBA250690F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8E6FEA0A-7F9A-4D36-A6D0-C19F4449E0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0A6AA5EF-91C4-4BD3-B607-D62EED22F1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552BFB84-87B0-4C9A-B03E-EB625A94BA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3A0998D8-4712-4A7A-BEE6-B20C49FAA8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27DF0BE1-4DAE-4BD2-8831-4BF2C512AE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892A7932-BCED-4774-9046-8340896A15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95A710A8-97E1-4711-9304-D198468A7D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49BBAFE0-8195-4774-A9F4-646FAC2D98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7B4467CC-F28A-4E04-815A-E68868112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F6305445-7C45-4B25-9637-ADDD64688E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FCA3A6A3-A83F-499C-94AF-6F760CF0B9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39527B68-F9D8-4E49-A8C0-67772B4478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FFB25FCB-478B-4CB0-B00B-C9CC84E4A6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FB1AD7E1-268E-4C76-8B67-9D8D79D843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43A62314-11AE-4754-9B47-AD703FAC7E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F5FB7B18-66DB-4F74-B68C-47541C9B02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B1CC766A-C81E-4F92-A8A3-D2DA2146CAF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286DECCB-A562-4DE1-8679-9B3F1B19EB86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19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0C347135-0AA5-4C0D-83BA-8425CE1D9C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F5E66DE0-CDAC-45EC-9D9A-33439E5CA1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0E1731E3-6D14-4A5C-B729-F1FF0FA379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2A7EE086-C314-465F-B01E-7328892725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C235DA4E-1747-4121-B84A-175373ABE19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8D2371C2-E384-41F6-9FFB-AD9165037FC0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21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8FF6F258-E6FF-4AE2-A13F-9D18F44DB3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EB535364-E4A5-4F2E-96AF-8B74A83C99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1AF748FA-22A0-4BAC-BDC9-55E584E9C3F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5D32FDB7-A964-467A-BA5A-91B6F651B5AA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22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A6F9D99D-8AAE-4664-94C8-7B142C01A1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C2118D94-7353-4B3F-8387-A93B418403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314BE5FE-E4E5-467F-807C-AE46791628B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2665DD20-4FEF-4E9A-9E7D-45031FE7322A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23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5BFBDEF5-CFC1-4541-B9A9-8CA2C68E29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ADE06992-B90F-4928-AB9B-C5EFC504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8DAED0A9-1A15-4EA5-A629-ECBC4DEDBC8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62DF9045-F189-4D0A-8EBA-219FB12445FD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24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83BED43E-47A8-4AF7-936F-958F9FC1E4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34368F27-665E-4B57-BD45-A6232EAE01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3F7396C9-8103-4D16-A6B6-27E2B9E6C64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0FAEA2BA-5CF3-43D9-860F-1C1501F65490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25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8226D90C-20D1-4D54-9A91-D7C9EF3D10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AF04535F-0D9E-4AFC-B1A2-999F0E1C5A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2EB8211B-A1C5-4760-9DE7-8C69A21D754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531E440D-A3F8-4185-B231-E089DFF00FD2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26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8D673A0F-7D4C-4870-B7BB-9AA5837A9F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C597C5FD-9594-4471-BDFF-761C8C7ADF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2C8E9659-E634-4617-B816-245CAE7C5A4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5C878DF6-8C51-4621-843A-7EFB21DD3D39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27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591F61FA-40E2-4F7C-94C4-9F0034386D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F5249958-156F-47AA-AD90-92E5ADEF78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AE4FF5B4-60EB-4492-B5E8-6B25833F32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EBC810E8-6929-43A2-80F2-9C6077E366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EE9AFF1B-C9E2-4BF9-9D59-B8549BC550C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92784CB0-6BFA-4E81-9A5E-40F55B642092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29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C2BBF899-2C42-4527-B3D3-9853D5B430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CF11E940-536A-4E8B-873D-0AD1948BE6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5763B292-984E-416C-8CE7-386FDAAB47F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1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fld id="{BCDCABC0-BB1A-4FF4-9E3B-F7BB8D15F3EC}" type="slidenum">
              <a:rPr lang="en-US" altLang="sv-SE" sz="1200" b="0">
                <a:latin typeface="Times New Roman" panose="02020603050405020304" pitchFamily="18" charset="0"/>
              </a:rPr>
              <a:pPr algn="ctr" eaLnBrk="1" hangingPunct="1">
                <a:lnSpc>
                  <a:spcPct val="90000"/>
                </a:lnSpc>
              </a:pPr>
              <a:t>30</a:t>
            </a:fld>
            <a:endParaRPr lang="en-US" altLang="sv-SE" sz="1200" b="0">
              <a:latin typeface="Times New Roman" panose="02020603050405020304" pitchFamily="18" charset="0"/>
            </a:endParaRPr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A09241AC-0336-4A95-9857-D20CEF4723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4B7CCB7C-3508-468D-A8D3-799F1229F7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64DE76BB-FDB1-4B87-81DE-152A649AC3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BB9D7031-ED1E-49D9-98A1-C827D48007D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>
            <a:extLst>
              <a:ext uri="{FF2B5EF4-FFF2-40B4-BE49-F238E27FC236}">
                <a16:creationId xmlns:a16="http://schemas.microsoft.com/office/drawing/2014/main" id="{3F561B45-B4B4-449C-A341-BEF547DE06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23" name="Notes Placeholder 2">
            <a:extLst>
              <a:ext uri="{FF2B5EF4-FFF2-40B4-BE49-F238E27FC236}">
                <a16:creationId xmlns:a16="http://schemas.microsoft.com/office/drawing/2014/main" id="{0C8593C4-4FE9-4AD1-ADC8-D96FA71A8E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862514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3030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7335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6585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9">
            <a:extLst>
              <a:ext uri="{FF2B5EF4-FFF2-40B4-BE49-F238E27FC236}">
                <a16:creationId xmlns:a16="http://schemas.microsoft.com/office/drawing/2014/main" id="{0D15BC67-8A61-4537-9372-3E11AA67AF4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VT2026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505D40F0-73D3-491F-88A4-6D19289175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B8CE8C5A-34D5-4807-8DFD-371582C4E6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354" y="541338"/>
            <a:ext cx="43815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l">
              <a:lnSpc>
                <a:spcPct val="90000"/>
              </a:lnSpc>
              <a:defRPr/>
            </a:pPr>
            <a:fld id="{AAC4DAEB-31D7-447B-A68E-2F3444A88BFE}" type="slidenum">
              <a:rPr lang="sv-SE" altLang="en-US" sz="1000" smtClean="0"/>
              <a:pPr marL="0" indent="0" algn="l">
                <a:lnSpc>
                  <a:spcPct val="90000"/>
                </a:lnSpc>
                <a:defRPr/>
              </a:pPr>
              <a:t>‹#›</a:t>
            </a:fld>
            <a:endParaRPr lang="sv-SE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DD0DD312-E238-4974-A3A7-4C7D6E30AECA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742950" y="2708920"/>
            <a:ext cx="8420100" cy="103123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Query languages for SSD and XML</a:t>
            </a:r>
            <a:br>
              <a:rPr lang="en-US" altLang="sv-SE" noProof="0" dirty="0"/>
            </a:br>
            <a:r>
              <a:rPr lang="en-US" altLang="sv-SE" noProof="0" dirty="0" err="1"/>
              <a:t>Lorel</a:t>
            </a:r>
            <a:r>
              <a:rPr lang="en-US" altLang="sv-SE" noProof="0" dirty="0"/>
              <a:t>, XPath</a:t>
            </a:r>
          </a:p>
        </p:txBody>
      </p:sp>
      <p:sp>
        <p:nvSpPr>
          <p:cNvPr id="4099" name="TextBox 4">
            <a:extLst>
              <a:ext uri="{FF2B5EF4-FFF2-40B4-BE49-F238E27FC236}">
                <a16:creationId xmlns:a16="http://schemas.microsoft.com/office/drawing/2014/main" id="{92512B0C-6137-4748-8C21-0C0A65397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618623"/>
            <a:ext cx="9432925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600" b="0" dirty="0" err="1">
                <a:latin typeface="Arial Unicode MS" panose="020B0604020202020204" pitchFamily="34" charset="-128"/>
              </a:rPr>
              <a:t>Corresponding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reading</a:t>
            </a:r>
            <a:endParaRPr lang="sv-SE" altLang="sv-SE" sz="1600" b="0" dirty="0">
              <a:latin typeface="Arial Unicode MS" panose="020B0604020202020204" pitchFamily="34" charset="-128"/>
            </a:endParaRPr>
          </a:p>
          <a:p>
            <a:pPr>
              <a:lnSpc>
                <a:spcPct val="90000"/>
              </a:lnSpc>
            </a:pPr>
            <a:r>
              <a:rPr lang="sv-SE" altLang="sv-SE" sz="1600" b="0" dirty="0">
                <a:latin typeface="Arial Unicode MS" panose="020B0604020202020204" pitchFamily="34" charset="-128"/>
              </a:rPr>
              <a:t>Excerpt from Data on the Web</a:t>
            </a:r>
          </a:p>
          <a:p>
            <a:pPr>
              <a:lnSpc>
                <a:spcPct val="90000"/>
              </a:lnSpc>
            </a:pPr>
            <a:r>
              <a:rPr lang="sv-SE" altLang="sv-SE" sz="1600" b="0" dirty="0" err="1">
                <a:latin typeface="Arial Unicode MS" panose="020B0604020202020204" pitchFamily="34" charset="-128"/>
              </a:rPr>
              <a:t>Chapter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2, 3, 9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of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the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course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book</a:t>
            </a:r>
            <a:endParaRPr lang="sv-SE" altLang="sv-SE" sz="1600" b="0" dirty="0">
              <a:latin typeface="Arial Unicode MS" panose="020B0604020202020204" pitchFamily="34" charset="-128"/>
            </a:endParaRPr>
          </a:p>
          <a:p>
            <a:pPr>
              <a:lnSpc>
                <a:spcPct val="90000"/>
              </a:lnSpc>
            </a:pPr>
            <a:r>
              <a:rPr lang="sv-SE" altLang="sv-SE" sz="1600" b="0" dirty="0">
                <a:latin typeface="Arial Unicode MS" panose="020B0604020202020204" pitchFamily="34" charset="-128"/>
              </a:rPr>
              <a:t>Parts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of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chapter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30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of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Database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Systems (Connolly, 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Begg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) 6th edition (</a:t>
            </a:r>
            <a:r>
              <a:rPr lang="sv-SE" altLang="sv-SE" sz="1600" b="0" dirty="0" err="1">
                <a:latin typeface="Arial Unicode MS" panose="020B0604020202020204" pitchFamily="34" charset="-128"/>
              </a:rPr>
              <a:t>chapter</a:t>
            </a:r>
            <a:r>
              <a:rPr lang="sv-SE" altLang="sv-SE" sz="1600" b="0" dirty="0">
                <a:latin typeface="Arial Unicode MS" panose="020B0604020202020204" pitchFamily="34" charset="-128"/>
              </a:rPr>
              <a:t> 31 in 5th edition)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85B5F4-AADC-4C9B-B0F8-C5B7322CF041}"/>
              </a:ext>
            </a:extLst>
          </p:cNvPr>
          <p:cNvSpPr txBox="1">
            <a:spLocks/>
          </p:cNvSpPr>
          <p:nvPr/>
        </p:nvSpPr>
        <p:spPr bwMode="auto">
          <a:xfrm>
            <a:off x="779463" y="549275"/>
            <a:ext cx="8420100" cy="1727200"/>
          </a:xfrm>
          <a:prstGeom prst="rect">
            <a:avLst/>
          </a:prstGeom>
          <a:noFill/>
        </p:spPr>
        <p:txBody>
          <a:bodyPr/>
          <a:lstStyle>
            <a:lvl1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2pPr>
            <a:lvl3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3pPr>
            <a:lvl4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4pPr>
            <a:lvl5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5pPr>
            <a:lvl6pPr marL="4572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6pPr>
            <a:lvl7pPr marL="9144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7pPr>
            <a:lvl8pPr marL="13716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8pPr>
            <a:lvl9pPr marL="18288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v-SE" altLang="sv-SE" kern="0" dirty="0"/>
              <a:t>SDXML VT2026</a:t>
            </a:r>
            <a:br>
              <a:rPr lang="sv-SE" altLang="sv-SE" kern="0" dirty="0"/>
            </a:br>
            <a:r>
              <a:rPr lang="en-GB" altLang="sv-SE" kern="0" dirty="0"/>
              <a:t>Models and languages for </a:t>
            </a:r>
            <a:br>
              <a:rPr lang="en-GB" altLang="sv-SE" kern="0" dirty="0"/>
            </a:br>
            <a:r>
              <a:rPr lang="en-GB" altLang="sv-SE" kern="0" dirty="0"/>
              <a:t>semi-structured data and XML</a:t>
            </a:r>
            <a:endParaRPr lang="sv-SE" altLang="sv-SE" kern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DB370AE-842D-4538-AFFC-15445223F452}"/>
              </a:ext>
            </a:extLst>
          </p:cNvPr>
          <p:cNvSpPr txBox="1">
            <a:spLocks/>
          </p:cNvSpPr>
          <p:nvPr/>
        </p:nvSpPr>
        <p:spPr bwMode="auto">
          <a:xfrm>
            <a:off x="1522413" y="4005263"/>
            <a:ext cx="6934200" cy="1200150"/>
          </a:xfrm>
          <a:prstGeom prst="rect">
            <a:avLst/>
          </a:prstGeom>
          <a:noFill/>
        </p:spPr>
        <p:txBody>
          <a:bodyPr/>
          <a:lstStyle>
            <a:lvl1pPr marL="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25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900" b="1">
                <a:solidFill>
                  <a:schemeClr val="tx1"/>
                </a:solidFill>
                <a:latin typeface="+mn-lt"/>
              </a:defRPr>
            </a:lvl2pPr>
            <a:lvl3pPr marL="9144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900" b="1">
                <a:solidFill>
                  <a:schemeClr val="tx1"/>
                </a:solidFill>
                <a:latin typeface="+mn-lt"/>
              </a:defRPr>
            </a:lvl3pPr>
            <a:lvl4pPr marL="13716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4pPr>
            <a:lvl5pPr marL="18288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5pPr>
            <a:lvl6pPr marL="22860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6pPr>
            <a:lvl7pPr marL="27432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7pPr>
            <a:lvl8pPr marL="32004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8pPr>
            <a:lvl9pPr marL="3657600" indent="0" algn="ctr" defTabSz="790575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None/>
              <a:defRPr sz="15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sv-SE" altLang="sv-SE" kern="0"/>
              <a:t>nikos dimitrakas</a:t>
            </a:r>
            <a:br>
              <a:rPr lang="sv-SE" altLang="sv-SE" kern="0"/>
            </a:br>
            <a:r>
              <a:rPr lang="sv-SE" altLang="sv-SE" kern="0"/>
              <a:t>nikos@dsv.su.se</a:t>
            </a:r>
            <a:br>
              <a:rPr lang="sv-SE" altLang="sv-SE" kern="0"/>
            </a:br>
            <a:r>
              <a:rPr lang="sv-SE" altLang="sv-SE" kern="0"/>
              <a:t>08-161295</a:t>
            </a:r>
            <a:endParaRPr lang="sv-SE" altLang="sv-SE" kern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2F120F1-3CD2-4D15-AEAF-766B0C0A459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Query languages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C4D0EA41-CB06-4570-BDB3-207C8504488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Traverse the data structure</a:t>
            </a:r>
          </a:p>
          <a:p>
            <a:pPr lvl="1"/>
            <a:r>
              <a:rPr lang="en-US" altLang="sv-SE" noProof="0" dirty="0"/>
              <a:t>Path expressions (SSD)</a:t>
            </a:r>
          </a:p>
          <a:p>
            <a:pPr lvl="1"/>
            <a:r>
              <a:rPr lang="en-US" altLang="sv-SE" noProof="0" dirty="0"/>
              <a:t>XPath (XML)</a:t>
            </a:r>
          </a:p>
          <a:p>
            <a:r>
              <a:rPr lang="en-US" altLang="sv-SE" noProof="0" dirty="0"/>
              <a:t>Query the data</a:t>
            </a:r>
          </a:p>
          <a:p>
            <a:pPr lvl="1"/>
            <a:r>
              <a:rPr lang="en-US" altLang="sv-SE" noProof="0" dirty="0" err="1"/>
              <a:t>Lorel</a:t>
            </a:r>
            <a:r>
              <a:rPr lang="en-US" altLang="sv-SE" noProof="0" dirty="0"/>
              <a:t> (SSD)</a:t>
            </a:r>
          </a:p>
          <a:p>
            <a:pPr lvl="1"/>
            <a:r>
              <a:rPr lang="en-US" altLang="sv-SE" noProof="0" dirty="0"/>
              <a:t>XQuery (XML)</a:t>
            </a:r>
          </a:p>
          <a:p>
            <a:pPr lvl="1"/>
            <a:r>
              <a:rPr lang="en-US" altLang="sv-SE" noProof="0" dirty="0"/>
              <a:t>Also on metadata!</a:t>
            </a:r>
          </a:p>
          <a:p>
            <a:r>
              <a:rPr lang="en-US" altLang="sv-SE" noProof="0" dirty="0"/>
              <a:t>Update/change the data/structure</a:t>
            </a:r>
          </a:p>
          <a:p>
            <a:pPr lvl="1"/>
            <a:r>
              <a:rPr lang="en-US" altLang="sv-SE" noProof="0" dirty="0"/>
              <a:t>XQuery Update Facility</a:t>
            </a:r>
          </a:p>
          <a:p>
            <a:pPr lvl="1"/>
            <a:endParaRPr lang="en-US" altLang="sv-SE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9AA52DAE-E5B3-4F80-B8A8-75FD8FA833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Query languages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F41F3F5B-BCBD-48E1-88B5-301FE32F008C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General properties/facilities</a:t>
            </a:r>
          </a:p>
          <a:p>
            <a:pPr lvl="1"/>
            <a:r>
              <a:rPr lang="en-US" altLang="sv-SE" noProof="0" dirty="0"/>
              <a:t>Querying the database</a:t>
            </a:r>
          </a:p>
          <a:p>
            <a:pPr lvl="1"/>
            <a:r>
              <a:rPr lang="en-US" altLang="sv-SE" noProof="0" dirty="0"/>
              <a:t>Conditions</a:t>
            </a:r>
          </a:p>
          <a:p>
            <a:pPr lvl="1"/>
            <a:r>
              <a:rPr lang="en-US" altLang="sv-SE" noProof="0" dirty="0"/>
              <a:t>Aggregations</a:t>
            </a:r>
          </a:p>
          <a:p>
            <a:pPr lvl="1"/>
            <a:r>
              <a:rPr lang="en-US" altLang="sv-SE" noProof="0" dirty="0"/>
              <a:t>Functions and operations</a:t>
            </a:r>
          </a:p>
          <a:p>
            <a:pPr lvl="1"/>
            <a:r>
              <a:rPr lang="en-US" altLang="sv-SE" noProof="0" dirty="0"/>
              <a:t>Closed language</a:t>
            </a:r>
          </a:p>
          <a:p>
            <a:r>
              <a:rPr lang="en-US" altLang="sv-SE" noProof="0" dirty="0"/>
              <a:t>Specific for SSD and XML</a:t>
            </a:r>
          </a:p>
          <a:p>
            <a:pPr lvl="1"/>
            <a:r>
              <a:rPr lang="en-US" altLang="sv-SE" noProof="0" dirty="0"/>
              <a:t>Traversing the structure</a:t>
            </a:r>
          </a:p>
          <a:p>
            <a:pPr lvl="1"/>
            <a:r>
              <a:rPr lang="en-US" altLang="sv-SE" noProof="0" dirty="0"/>
              <a:t>Querying the metadata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BABA3D9D-4254-40DB-92A5-3C700A06CF8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Path expressions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034218DA-B205-4A6B-9D8C-D0EC19C8249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Traversing the structure</a:t>
            </a:r>
          </a:p>
          <a:p>
            <a:pPr lvl="1"/>
            <a:r>
              <a:rPr lang="en-US" altLang="sv-SE" noProof="0" dirty="0"/>
              <a:t>Sequence of labels (SSD) or node names (XML)</a:t>
            </a:r>
          </a:p>
          <a:p>
            <a:r>
              <a:rPr lang="en-US" altLang="sv-SE" noProof="0" dirty="0"/>
              <a:t>The result is a node sequence (or node set)</a:t>
            </a:r>
          </a:p>
          <a:p>
            <a:r>
              <a:rPr lang="en-US" altLang="sv-SE" noProof="0" dirty="0"/>
              <a:t>A limited query language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84E916E3-813B-48DC-BA7A-6B7B76DB3D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SSD Path expressions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8C1E6422-ADAE-40C9-8F3F-FF1181F871C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Sequence of labels</a:t>
            </a:r>
          </a:p>
          <a:p>
            <a:pPr lvl="1"/>
            <a:r>
              <a:rPr lang="en-US" altLang="sv-SE" noProof="0" dirty="0" err="1"/>
              <a:t>x.y.z</a:t>
            </a:r>
            <a:endParaRPr lang="en-US" altLang="sv-SE" noProof="0" dirty="0"/>
          </a:p>
          <a:p>
            <a:r>
              <a:rPr lang="en-US" altLang="sv-SE" noProof="0" dirty="0"/>
              <a:t>Wildcards </a:t>
            </a:r>
          </a:p>
          <a:p>
            <a:pPr lvl="1"/>
            <a:r>
              <a:rPr lang="en-US" altLang="sv-SE" noProof="0" dirty="0"/>
              <a:t>_ </a:t>
            </a:r>
          </a:p>
          <a:p>
            <a:pPr lvl="1"/>
            <a:r>
              <a:rPr lang="en-US" altLang="sv-SE" noProof="0" dirty="0"/>
              <a:t>_+ </a:t>
            </a:r>
          </a:p>
          <a:p>
            <a:pPr lvl="1"/>
            <a:r>
              <a:rPr lang="en-US" altLang="sv-SE" noProof="0" dirty="0"/>
              <a:t>_*</a:t>
            </a:r>
          </a:p>
          <a:p>
            <a:r>
              <a:rPr lang="en-US" altLang="sv-SE" noProof="0" dirty="0"/>
              <a:t>Alternatives </a:t>
            </a:r>
          </a:p>
          <a:p>
            <a:pPr lvl="1"/>
            <a:r>
              <a:rPr lang="en-US" altLang="sv-SE" noProof="0" dirty="0" err="1"/>
              <a:t>x|y</a:t>
            </a:r>
            <a:endParaRPr lang="en-US" altLang="sv-SE" noProof="0" dirty="0"/>
          </a:p>
          <a:p>
            <a:r>
              <a:rPr lang="en-US" altLang="sv-SE" noProof="0" dirty="0"/>
              <a:t>Variables</a:t>
            </a:r>
          </a:p>
          <a:p>
            <a:pPr lvl="1"/>
            <a:r>
              <a:rPr lang="en-US" altLang="sv-SE" noProof="0" dirty="0" err="1"/>
              <a:t>x.L.z</a:t>
            </a:r>
            <a:r>
              <a:rPr lang="en-US" altLang="sv-SE" noProof="0" dirty="0"/>
              <a:t> (variables in uppercase)</a:t>
            </a:r>
          </a:p>
          <a:p>
            <a:r>
              <a:rPr lang="en-US" altLang="sv-SE" noProof="0" dirty="0"/>
              <a:t>The result is a node set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E3D656C-E552-4F2D-A3A9-0A5254A7D55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Path expressions - Example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AC3C0510-EBDE-49A0-9AC5-E8A27FE9BA8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4149725"/>
            <a:ext cx="8964612" cy="2351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people.person.name.first</a:t>
            </a:r>
            <a:endParaRPr lang="en-US" altLang="sv-SE" noProof="0" dirty="0"/>
          </a:p>
          <a:p>
            <a:r>
              <a:rPr lang="en-US" altLang="sv-SE" dirty="0"/>
              <a:t>people</a:t>
            </a:r>
            <a:r>
              <a:rPr lang="en-US" altLang="sv-SE" noProof="0" dirty="0"/>
              <a:t>.person.(</a:t>
            </a:r>
            <a:r>
              <a:rPr lang="en-US" altLang="sv-SE" noProof="0" dirty="0" err="1"/>
              <a:t>email|mobile</a:t>
            </a:r>
            <a:r>
              <a:rPr lang="en-US" altLang="sv-SE" noProof="0" dirty="0"/>
              <a:t>)</a:t>
            </a:r>
          </a:p>
          <a:p>
            <a:r>
              <a:rPr lang="en-US" altLang="sv-SE" dirty="0"/>
              <a:t>people</a:t>
            </a:r>
            <a:r>
              <a:rPr lang="en-US" altLang="sv-SE" noProof="0" dirty="0"/>
              <a:t>._*.mobile</a:t>
            </a:r>
          </a:p>
          <a:p>
            <a:r>
              <a:rPr lang="en-US" altLang="sv-SE" dirty="0"/>
              <a:t>people</a:t>
            </a:r>
            <a:r>
              <a:rPr lang="en-US" altLang="sv-SE" noProof="0" dirty="0"/>
              <a:t>._.name</a:t>
            </a:r>
          </a:p>
          <a:p>
            <a:endParaRPr lang="en-US" altLang="sv-SE" noProof="0" dirty="0"/>
          </a:p>
        </p:txBody>
      </p:sp>
      <p:cxnSp>
        <p:nvCxnSpPr>
          <p:cNvPr id="14340" name="Straight Connector 7">
            <a:extLst>
              <a:ext uri="{FF2B5EF4-FFF2-40B4-BE49-F238E27FC236}">
                <a16:creationId xmlns:a16="http://schemas.microsoft.com/office/drawing/2014/main" id="{9D2F954E-6D19-408F-8895-52260E55DBB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278438" y="1179513"/>
            <a:ext cx="1152525" cy="28733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1" name="Straight Connector 9">
            <a:extLst>
              <a:ext uri="{FF2B5EF4-FFF2-40B4-BE49-F238E27FC236}">
                <a16:creationId xmlns:a16="http://schemas.microsoft.com/office/drawing/2014/main" id="{9E2963AC-1C1F-4D6D-B52D-042E1E81DE7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78438" y="1466850"/>
            <a:ext cx="1152525" cy="2889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2" name="Straight Connector 11">
            <a:extLst>
              <a:ext uri="{FF2B5EF4-FFF2-40B4-BE49-F238E27FC236}">
                <a16:creationId xmlns:a16="http://schemas.microsoft.com/office/drawing/2014/main" id="{EDAE4397-9DBC-4088-AC54-1971A17824F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78438" y="1466850"/>
            <a:ext cx="1152525" cy="9366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3" name="Oval 12">
            <a:extLst>
              <a:ext uri="{FF2B5EF4-FFF2-40B4-BE49-F238E27FC236}">
                <a16:creationId xmlns:a16="http://schemas.microsoft.com/office/drawing/2014/main" id="{A2B747F5-C28B-474E-877B-2A36B9DD4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0963" y="1035050"/>
            <a:ext cx="287337" cy="2889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44" name="Oval 13">
            <a:extLst>
              <a:ext uri="{FF2B5EF4-FFF2-40B4-BE49-F238E27FC236}">
                <a16:creationId xmlns:a16="http://schemas.microsoft.com/office/drawing/2014/main" id="{3D98E842-1D21-4A2D-9C28-62C6C6523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0963" y="2259013"/>
            <a:ext cx="287337" cy="2889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45" name="Oval 14">
            <a:extLst>
              <a:ext uri="{FF2B5EF4-FFF2-40B4-BE49-F238E27FC236}">
                <a16:creationId xmlns:a16="http://schemas.microsoft.com/office/drawing/2014/main" id="{DBE83E8B-78A8-495C-8B46-A6FA253D5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8425" y="1611313"/>
            <a:ext cx="287338" cy="287337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46" name="TextBox 15">
            <a:extLst>
              <a:ext uri="{FF2B5EF4-FFF2-40B4-BE49-F238E27FC236}">
                <a16:creationId xmlns:a16="http://schemas.microsoft.com/office/drawing/2014/main" id="{C8143490-9C28-4B78-880B-B81D1178E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035050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name</a:t>
            </a:r>
          </a:p>
        </p:txBody>
      </p:sp>
      <p:sp>
        <p:nvSpPr>
          <p:cNvPr id="14347" name="TextBox 16">
            <a:extLst>
              <a:ext uri="{FF2B5EF4-FFF2-40B4-BE49-F238E27FC236}">
                <a16:creationId xmlns:a16="http://schemas.microsoft.com/office/drawing/2014/main" id="{49C0F239-6E79-4A68-863A-30FDA2DF1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925" y="1463675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email</a:t>
            </a:r>
          </a:p>
        </p:txBody>
      </p:sp>
      <p:sp>
        <p:nvSpPr>
          <p:cNvPr id="14348" name="TextBox 17">
            <a:extLst>
              <a:ext uri="{FF2B5EF4-FFF2-40B4-BE49-F238E27FC236}">
                <a16:creationId xmlns:a16="http://schemas.microsoft.com/office/drawing/2014/main" id="{459BF485-5E58-4D43-9832-1BA012761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2463" y="1930400"/>
            <a:ext cx="779462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mobile</a:t>
            </a:r>
          </a:p>
        </p:txBody>
      </p:sp>
      <p:cxnSp>
        <p:nvCxnSpPr>
          <p:cNvPr id="14349" name="Straight Connector 19">
            <a:extLst>
              <a:ext uri="{FF2B5EF4-FFF2-40B4-BE49-F238E27FC236}">
                <a16:creationId xmlns:a16="http://schemas.microsoft.com/office/drawing/2014/main" id="{E07B0DE4-764E-4035-B409-8266B3BC14AA}"/>
              </a:ext>
            </a:extLst>
          </p:cNvPr>
          <p:cNvCxnSpPr>
            <a:cxnSpLocks noChangeShapeType="1"/>
            <a:stCxn id="14343" idx="6"/>
          </p:cNvCxnSpPr>
          <p:nvPr/>
        </p:nvCxnSpPr>
        <p:spPr bwMode="auto">
          <a:xfrm flipV="1">
            <a:off x="6718300" y="1035050"/>
            <a:ext cx="1081088" cy="1444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0" name="Straight Connector 22">
            <a:extLst>
              <a:ext uri="{FF2B5EF4-FFF2-40B4-BE49-F238E27FC236}">
                <a16:creationId xmlns:a16="http://schemas.microsoft.com/office/drawing/2014/main" id="{D048A1D8-A7A8-4A99-BC0C-52F37F74B595}"/>
              </a:ext>
            </a:extLst>
          </p:cNvPr>
          <p:cNvCxnSpPr>
            <a:cxnSpLocks noChangeShapeType="1"/>
            <a:stCxn id="14343" idx="6"/>
          </p:cNvCxnSpPr>
          <p:nvPr/>
        </p:nvCxnSpPr>
        <p:spPr bwMode="auto">
          <a:xfrm>
            <a:off x="6718300" y="1179513"/>
            <a:ext cx="1081088" cy="28416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51" name="Oval 23">
            <a:extLst>
              <a:ext uri="{FF2B5EF4-FFF2-40B4-BE49-F238E27FC236}">
                <a16:creationId xmlns:a16="http://schemas.microsoft.com/office/drawing/2014/main" id="{16D51011-1520-4549-98F7-E253E5327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3513" y="1317625"/>
            <a:ext cx="288925" cy="2889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52" name="Oval 24">
            <a:extLst>
              <a:ext uri="{FF2B5EF4-FFF2-40B4-BE49-F238E27FC236}">
                <a16:creationId xmlns:a16="http://schemas.microsoft.com/office/drawing/2014/main" id="{0DA8D863-2815-4EB0-BA5E-38334BD41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9388" y="887413"/>
            <a:ext cx="287337" cy="287337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53" name="TextBox 25">
            <a:extLst>
              <a:ext uri="{FF2B5EF4-FFF2-40B4-BE49-F238E27FC236}">
                <a16:creationId xmlns:a16="http://schemas.microsoft.com/office/drawing/2014/main" id="{A8C3C930-8F15-472E-8E6E-464456C81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7225" y="901700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first</a:t>
            </a:r>
          </a:p>
        </p:txBody>
      </p:sp>
      <p:sp>
        <p:nvSpPr>
          <p:cNvPr id="14354" name="TextBox 26">
            <a:extLst>
              <a:ext uri="{FF2B5EF4-FFF2-40B4-BE49-F238E27FC236}">
                <a16:creationId xmlns:a16="http://schemas.microsoft.com/office/drawing/2014/main" id="{379D6AE1-3A10-478A-85B4-4F5923A75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7225" y="1174750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last</a:t>
            </a:r>
          </a:p>
        </p:txBody>
      </p:sp>
      <p:sp>
        <p:nvSpPr>
          <p:cNvPr id="14355" name="TextBox 27">
            <a:extLst>
              <a:ext uri="{FF2B5EF4-FFF2-40B4-BE49-F238E27FC236}">
                <a16:creationId xmlns:a16="http://schemas.microsoft.com/office/drawing/2014/main" id="{4EE53F43-AD36-4F74-B45D-4993B8ECE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1612900"/>
            <a:ext cx="1409700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carl@lind.se</a:t>
            </a:r>
          </a:p>
        </p:txBody>
      </p:sp>
      <p:sp>
        <p:nvSpPr>
          <p:cNvPr id="14356" name="TextBox 28">
            <a:extLst>
              <a:ext uri="{FF2B5EF4-FFF2-40B4-BE49-F238E27FC236}">
                <a16:creationId xmlns:a16="http://schemas.microsoft.com/office/drawing/2014/main" id="{49462851-E4C3-4BA0-975F-5E25BEAA5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0" y="2259013"/>
            <a:ext cx="14097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07012345678</a:t>
            </a:r>
          </a:p>
        </p:txBody>
      </p:sp>
      <p:sp>
        <p:nvSpPr>
          <p:cNvPr id="14357" name="TextBox 29">
            <a:extLst>
              <a:ext uri="{FF2B5EF4-FFF2-40B4-BE49-F238E27FC236}">
                <a16:creationId xmlns:a16="http://schemas.microsoft.com/office/drawing/2014/main" id="{80CB1F90-75BD-4239-ABA7-DA65FB071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6725" y="901700"/>
            <a:ext cx="8636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Carl</a:t>
            </a:r>
          </a:p>
        </p:txBody>
      </p:sp>
      <p:sp>
        <p:nvSpPr>
          <p:cNvPr id="14358" name="TextBox 30">
            <a:extLst>
              <a:ext uri="{FF2B5EF4-FFF2-40B4-BE49-F238E27FC236}">
                <a16:creationId xmlns:a16="http://schemas.microsoft.com/office/drawing/2014/main" id="{B74EAEF4-5EE8-4041-A3D5-C2A942B68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6725" y="1314450"/>
            <a:ext cx="8636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Lind</a:t>
            </a:r>
          </a:p>
        </p:txBody>
      </p:sp>
      <p:sp>
        <p:nvSpPr>
          <p:cNvPr id="14359" name="Oval 32">
            <a:extLst>
              <a:ext uri="{FF2B5EF4-FFF2-40B4-BE49-F238E27FC236}">
                <a16:creationId xmlns:a16="http://schemas.microsoft.com/office/drawing/2014/main" id="{E36C4EA3-40AD-45F3-A443-D214BC8C9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1100" y="1317625"/>
            <a:ext cx="287338" cy="287338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cxnSp>
        <p:nvCxnSpPr>
          <p:cNvPr id="14360" name="Straight Connector 31">
            <a:extLst>
              <a:ext uri="{FF2B5EF4-FFF2-40B4-BE49-F238E27FC236}">
                <a16:creationId xmlns:a16="http://schemas.microsoft.com/office/drawing/2014/main" id="{FBE8732C-C747-4D5A-9280-3E5DBF2EFFD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60988" y="3049588"/>
            <a:ext cx="1150937" cy="28733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61" name="Straight Connector 35">
            <a:extLst>
              <a:ext uri="{FF2B5EF4-FFF2-40B4-BE49-F238E27FC236}">
                <a16:creationId xmlns:a16="http://schemas.microsoft.com/office/drawing/2014/main" id="{DE1EF0C3-B1FC-43CF-B9E6-9B6F5B90B2E0}"/>
              </a:ext>
            </a:extLst>
          </p:cNvPr>
          <p:cNvCxnSpPr>
            <a:cxnSpLocks noChangeShapeType="1"/>
            <a:endCxn id="14363" idx="2"/>
          </p:cNvCxnSpPr>
          <p:nvPr/>
        </p:nvCxnSpPr>
        <p:spPr bwMode="auto">
          <a:xfrm>
            <a:off x="5360988" y="3336925"/>
            <a:ext cx="1150937" cy="38893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62" name="Oval 36">
            <a:extLst>
              <a:ext uri="{FF2B5EF4-FFF2-40B4-BE49-F238E27FC236}">
                <a16:creationId xmlns:a16="http://schemas.microsoft.com/office/drawing/2014/main" id="{49ECDA92-CADC-4BBE-AA78-899AD7ACD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925" y="2905125"/>
            <a:ext cx="288925" cy="287338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63" name="Oval 37">
            <a:extLst>
              <a:ext uri="{FF2B5EF4-FFF2-40B4-BE49-F238E27FC236}">
                <a16:creationId xmlns:a16="http://schemas.microsoft.com/office/drawing/2014/main" id="{DFF4BA19-C6E7-4333-A004-82FA41825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925" y="3581400"/>
            <a:ext cx="288925" cy="287338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64" name="Oval 38">
            <a:extLst>
              <a:ext uri="{FF2B5EF4-FFF2-40B4-BE49-F238E27FC236}">
                <a16:creationId xmlns:a16="http://schemas.microsoft.com/office/drawing/2014/main" id="{A631753B-6A59-4450-A9D9-53D874198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3788" y="1647825"/>
            <a:ext cx="287337" cy="287338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65" name="TextBox 39">
            <a:extLst>
              <a:ext uri="{FF2B5EF4-FFF2-40B4-BE49-F238E27FC236}">
                <a16:creationId xmlns:a16="http://schemas.microsoft.com/office/drawing/2014/main" id="{B42C8C5C-0BAA-4674-8F13-845D3B508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9763" y="2905125"/>
            <a:ext cx="698500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name</a:t>
            </a:r>
          </a:p>
        </p:txBody>
      </p:sp>
      <p:sp>
        <p:nvSpPr>
          <p:cNvPr id="14366" name="TextBox 41">
            <a:extLst>
              <a:ext uri="{FF2B5EF4-FFF2-40B4-BE49-F238E27FC236}">
                <a16:creationId xmlns:a16="http://schemas.microsoft.com/office/drawing/2014/main" id="{5A32BD08-9279-4575-A64F-42A91A8A0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799" y="3387725"/>
            <a:ext cx="787401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mobile</a:t>
            </a:r>
          </a:p>
        </p:txBody>
      </p:sp>
      <p:cxnSp>
        <p:nvCxnSpPr>
          <p:cNvPr id="14367" name="Straight Connector 42">
            <a:extLst>
              <a:ext uri="{FF2B5EF4-FFF2-40B4-BE49-F238E27FC236}">
                <a16:creationId xmlns:a16="http://schemas.microsoft.com/office/drawing/2014/main" id="{A987E73A-EF2A-4592-84C7-463DC81DFC19}"/>
              </a:ext>
            </a:extLst>
          </p:cNvPr>
          <p:cNvCxnSpPr>
            <a:cxnSpLocks noChangeShapeType="1"/>
            <a:stCxn id="14362" idx="6"/>
          </p:cNvCxnSpPr>
          <p:nvPr/>
        </p:nvCxnSpPr>
        <p:spPr bwMode="auto">
          <a:xfrm flipV="1">
            <a:off x="6800850" y="2905125"/>
            <a:ext cx="1079500" cy="1444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68" name="Straight Connector 43">
            <a:extLst>
              <a:ext uri="{FF2B5EF4-FFF2-40B4-BE49-F238E27FC236}">
                <a16:creationId xmlns:a16="http://schemas.microsoft.com/office/drawing/2014/main" id="{31F4801F-E1FA-4EA2-9F57-79F5F61C17F5}"/>
              </a:ext>
            </a:extLst>
          </p:cNvPr>
          <p:cNvCxnSpPr>
            <a:cxnSpLocks noChangeShapeType="1"/>
            <a:stCxn id="14362" idx="6"/>
          </p:cNvCxnSpPr>
          <p:nvPr/>
        </p:nvCxnSpPr>
        <p:spPr bwMode="auto">
          <a:xfrm>
            <a:off x="6800850" y="3049588"/>
            <a:ext cx="1079500" cy="2825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69" name="Oval 44">
            <a:extLst>
              <a:ext uri="{FF2B5EF4-FFF2-40B4-BE49-F238E27FC236}">
                <a16:creationId xmlns:a16="http://schemas.microsoft.com/office/drawing/2014/main" id="{1755B862-3BA2-49FC-AE53-4D79DB6F9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6063" y="3187700"/>
            <a:ext cx="287337" cy="287338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70" name="Oval 45">
            <a:extLst>
              <a:ext uri="{FF2B5EF4-FFF2-40B4-BE49-F238E27FC236}">
                <a16:creationId xmlns:a16="http://schemas.microsoft.com/office/drawing/2014/main" id="{7EB26BFE-69AF-46BA-AAAC-A920730F0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0350" y="2755900"/>
            <a:ext cx="287338" cy="2889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sp>
        <p:nvSpPr>
          <p:cNvPr id="14371" name="TextBox 46">
            <a:extLst>
              <a:ext uri="{FF2B5EF4-FFF2-40B4-BE49-F238E27FC236}">
                <a16:creationId xmlns:a16="http://schemas.microsoft.com/office/drawing/2014/main" id="{1AEF7CC3-C5E7-47F4-8862-5C2583FC1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8188" y="2771775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first</a:t>
            </a:r>
          </a:p>
        </p:txBody>
      </p:sp>
      <p:sp>
        <p:nvSpPr>
          <p:cNvPr id="14372" name="TextBox 47">
            <a:extLst>
              <a:ext uri="{FF2B5EF4-FFF2-40B4-BE49-F238E27FC236}">
                <a16:creationId xmlns:a16="http://schemas.microsoft.com/office/drawing/2014/main" id="{365DC1B1-DB97-4E2A-A8F1-CFD8C42D0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8188" y="3044825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last</a:t>
            </a:r>
          </a:p>
        </p:txBody>
      </p:sp>
      <p:sp>
        <p:nvSpPr>
          <p:cNvPr id="14373" name="TextBox 49">
            <a:extLst>
              <a:ext uri="{FF2B5EF4-FFF2-40B4-BE49-F238E27FC236}">
                <a16:creationId xmlns:a16="http://schemas.microsoft.com/office/drawing/2014/main" id="{782CEDA7-7FB1-4E78-AE7D-E2DC4E4B3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1813" y="3594100"/>
            <a:ext cx="14097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0709090909</a:t>
            </a:r>
          </a:p>
        </p:txBody>
      </p:sp>
      <p:sp>
        <p:nvSpPr>
          <p:cNvPr id="14374" name="TextBox 50">
            <a:extLst>
              <a:ext uri="{FF2B5EF4-FFF2-40B4-BE49-F238E27FC236}">
                <a16:creationId xmlns:a16="http://schemas.microsoft.com/office/drawing/2014/main" id="{EB10187E-21DC-4D6C-9818-5B9A8FBF0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7688" y="2771775"/>
            <a:ext cx="865187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Mia</a:t>
            </a:r>
          </a:p>
        </p:txBody>
      </p:sp>
      <p:sp>
        <p:nvSpPr>
          <p:cNvPr id="14375" name="TextBox 51">
            <a:extLst>
              <a:ext uri="{FF2B5EF4-FFF2-40B4-BE49-F238E27FC236}">
                <a16:creationId xmlns:a16="http://schemas.microsoft.com/office/drawing/2014/main" id="{DB2FB3C2-3547-4D29-BC9C-69B29BC73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7688" y="3182938"/>
            <a:ext cx="8651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/>
              <a:t>Dahl</a:t>
            </a:r>
          </a:p>
        </p:txBody>
      </p:sp>
      <p:sp>
        <p:nvSpPr>
          <p:cNvPr id="14376" name="Oval 52">
            <a:extLst>
              <a:ext uri="{FF2B5EF4-FFF2-40B4-BE49-F238E27FC236}">
                <a16:creationId xmlns:a16="http://schemas.microsoft.com/office/drawing/2014/main" id="{26F1198B-24E2-4BE6-A9EC-F5AAE231D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2063" y="3186113"/>
            <a:ext cx="288925" cy="2889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cxnSp>
        <p:nvCxnSpPr>
          <p:cNvPr id="14377" name="Straight Connector 6">
            <a:extLst>
              <a:ext uri="{FF2B5EF4-FFF2-40B4-BE49-F238E27FC236}">
                <a16:creationId xmlns:a16="http://schemas.microsoft.com/office/drawing/2014/main" id="{4A2EA5EE-0174-4518-B7D1-DE85D0C6FB12}"/>
              </a:ext>
            </a:extLst>
          </p:cNvPr>
          <p:cNvCxnSpPr>
            <a:cxnSpLocks noChangeShapeType="1"/>
            <a:stCxn id="14364" idx="6"/>
            <a:endCxn id="14359" idx="2"/>
          </p:cNvCxnSpPr>
          <p:nvPr/>
        </p:nvCxnSpPr>
        <p:spPr bwMode="auto">
          <a:xfrm flipV="1">
            <a:off x="2651125" y="1460500"/>
            <a:ext cx="2339975" cy="3302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78" name="TextBox 53">
            <a:extLst>
              <a:ext uri="{FF2B5EF4-FFF2-40B4-BE49-F238E27FC236}">
                <a16:creationId xmlns:a16="http://schemas.microsoft.com/office/drawing/2014/main" id="{61E32D32-6762-46EF-A090-9AFBA4CE3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38" y="1473200"/>
            <a:ext cx="79375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person</a:t>
            </a:r>
          </a:p>
        </p:txBody>
      </p:sp>
      <p:sp>
        <p:nvSpPr>
          <p:cNvPr id="14379" name="TextBox 54">
            <a:extLst>
              <a:ext uri="{FF2B5EF4-FFF2-40B4-BE49-F238E27FC236}">
                <a16:creationId xmlns:a16="http://schemas.microsoft.com/office/drawing/2014/main" id="{EABAC2C0-5F17-4805-9F3B-DF9533F4B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538" y="2470150"/>
            <a:ext cx="793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person</a:t>
            </a:r>
          </a:p>
        </p:txBody>
      </p:sp>
      <p:sp>
        <p:nvSpPr>
          <p:cNvPr id="14380" name="TextBox 55">
            <a:extLst>
              <a:ext uri="{FF2B5EF4-FFF2-40B4-BE49-F238E27FC236}">
                <a16:creationId xmlns:a16="http://schemas.microsoft.com/office/drawing/2014/main" id="{C5F7F571-3191-4321-93CE-58634A99A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7288" y="1341438"/>
            <a:ext cx="49847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200" dirty="0">
                <a:solidFill>
                  <a:srgbClr val="7030A0"/>
                </a:solidFill>
              </a:rPr>
              <a:t>&amp;1</a:t>
            </a:r>
          </a:p>
        </p:txBody>
      </p:sp>
      <p:sp>
        <p:nvSpPr>
          <p:cNvPr id="14381" name="TextBox 56">
            <a:extLst>
              <a:ext uri="{FF2B5EF4-FFF2-40B4-BE49-F238E27FC236}">
                <a16:creationId xmlns:a16="http://schemas.microsoft.com/office/drawing/2014/main" id="{4D197FF6-FF6C-4488-85EA-1B7E2486F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0788" y="3197225"/>
            <a:ext cx="4286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200" dirty="0">
                <a:solidFill>
                  <a:srgbClr val="7030A0"/>
                </a:solidFill>
              </a:rPr>
              <a:t>&amp;2</a:t>
            </a:r>
          </a:p>
        </p:txBody>
      </p:sp>
      <p:cxnSp>
        <p:nvCxnSpPr>
          <p:cNvPr id="14382" name="Straight Arrow Connector 10">
            <a:extLst>
              <a:ext uri="{FF2B5EF4-FFF2-40B4-BE49-F238E27FC236}">
                <a16:creationId xmlns:a16="http://schemas.microsoft.com/office/drawing/2014/main" id="{CB50D68D-0844-4BDB-BF3D-8A0CBD407938}"/>
              </a:ext>
            </a:extLst>
          </p:cNvPr>
          <p:cNvCxnSpPr>
            <a:cxnSpLocks noChangeShapeType="1"/>
            <a:stCxn id="14376" idx="0"/>
            <a:endCxn id="14359" idx="4"/>
          </p:cNvCxnSpPr>
          <p:nvPr/>
        </p:nvCxnSpPr>
        <p:spPr bwMode="auto">
          <a:xfrm flipH="1" flipV="1">
            <a:off x="5135563" y="1604963"/>
            <a:ext cx="80962" cy="15811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83" name="TextBox 57">
            <a:extLst>
              <a:ext uri="{FF2B5EF4-FFF2-40B4-BE49-F238E27FC236}">
                <a16:creationId xmlns:a16="http://schemas.microsoft.com/office/drawing/2014/main" id="{E7F7CDF9-B68D-4CE0-8708-66F1042E7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9188" y="2217738"/>
            <a:ext cx="698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boss</a:t>
            </a:r>
          </a:p>
        </p:txBody>
      </p:sp>
      <p:cxnSp>
        <p:nvCxnSpPr>
          <p:cNvPr id="14384" name="Straight Arrow Connector 59">
            <a:extLst>
              <a:ext uri="{FF2B5EF4-FFF2-40B4-BE49-F238E27FC236}">
                <a16:creationId xmlns:a16="http://schemas.microsoft.com/office/drawing/2014/main" id="{CC6A8694-610E-4991-8AD3-ED7501724246}"/>
              </a:ext>
            </a:extLst>
          </p:cNvPr>
          <p:cNvCxnSpPr>
            <a:cxnSpLocks noChangeShapeType="1"/>
            <a:stCxn id="14364" idx="6"/>
            <a:endCxn id="14376" idx="2"/>
          </p:cNvCxnSpPr>
          <p:nvPr/>
        </p:nvCxnSpPr>
        <p:spPr bwMode="auto">
          <a:xfrm>
            <a:off x="2651125" y="1790700"/>
            <a:ext cx="2420938" cy="15398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85" name="Oval 38">
            <a:extLst>
              <a:ext uri="{FF2B5EF4-FFF2-40B4-BE49-F238E27FC236}">
                <a16:creationId xmlns:a16="http://schemas.microsoft.com/office/drawing/2014/main" id="{CCD7E2E6-44BE-4282-84A5-A3E122979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0" y="1647825"/>
            <a:ext cx="287338" cy="287338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US" altLang="sv-SE" sz="7200" dirty="0"/>
          </a:p>
        </p:txBody>
      </p:sp>
      <p:cxnSp>
        <p:nvCxnSpPr>
          <p:cNvPr id="14386" name="Straight Connector 6">
            <a:extLst>
              <a:ext uri="{FF2B5EF4-FFF2-40B4-BE49-F238E27FC236}">
                <a16:creationId xmlns:a16="http://schemas.microsoft.com/office/drawing/2014/main" id="{8A1324B1-1678-4C69-807F-353A46C7AD33}"/>
              </a:ext>
            </a:extLst>
          </p:cNvPr>
          <p:cNvCxnSpPr>
            <a:cxnSpLocks noChangeShapeType="1"/>
            <a:stCxn id="14385" idx="6"/>
            <a:endCxn id="14364" idx="2"/>
          </p:cNvCxnSpPr>
          <p:nvPr/>
        </p:nvCxnSpPr>
        <p:spPr bwMode="auto">
          <a:xfrm>
            <a:off x="1208088" y="1790700"/>
            <a:ext cx="11557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87" name="TextBox 53">
            <a:extLst>
              <a:ext uri="{FF2B5EF4-FFF2-40B4-BE49-F238E27FC236}">
                <a16:creationId xmlns:a16="http://schemas.microsoft.com/office/drawing/2014/main" id="{C5BA8556-3E7A-46B0-8F96-DCB3EB220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063" y="1651000"/>
            <a:ext cx="79375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sv-SE" sz="1400" dirty="0">
                <a:solidFill>
                  <a:srgbClr val="7030A0"/>
                </a:solidFill>
              </a:rPr>
              <a:t>people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FB3686A8-719A-41D6-8A4B-CE56F753D2E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endParaRPr lang="en-US" altLang="sv-SE" noProof="0" dirty="0"/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C5E021CA-3147-473A-A9BA-0754A51D37E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Lore Language</a:t>
            </a:r>
          </a:p>
          <a:p>
            <a:pPr lvl="1"/>
            <a:r>
              <a:rPr lang="en-US" altLang="sv-SE" noProof="0" dirty="0"/>
              <a:t>Lore (Lightweight Object </a:t>
            </a:r>
            <a:r>
              <a:rPr lang="en-US" altLang="sv-SE" noProof="0" dirty="0" err="1"/>
              <a:t>REpository</a:t>
            </a:r>
            <a:r>
              <a:rPr lang="en-US" altLang="sv-SE" noProof="0" dirty="0"/>
              <a:t>)</a:t>
            </a:r>
          </a:p>
          <a:p>
            <a:r>
              <a:rPr lang="en-US" altLang="sv-SE" noProof="0" dirty="0"/>
              <a:t>Based on OQL (Object Query Language)</a:t>
            </a:r>
          </a:p>
          <a:p>
            <a:pPr lvl="1"/>
            <a:r>
              <a:rPr lang="en-US" altLang="sv-SE" noProof="0" dirty="0"/>
              <a:t>OQL is based on (inspired by) SQL</a:t>
            </a:r>
          </a:p>
          <a:p>
            <a:r>
              <a:rPr lang="en-US" altLang="sv-SE" noProof="0" dirty="0"/>
              <a:t>select … from … where …</a:t>
            </a:r>
          </a:p>
          <a:p>
            <a:r>
              <a:rPr lang="en-US" altLang="sv-SE" noProof="0" dirty="0"/>
              <a:t>Input: SSD</a:t>
            </a:r>
          </a:p>
          <a:p>
            <a:r>
              <a:rPr lang="en-US" altLang="sv-SE" noProof="0" dirty="0"/>
              <a:t>Output: SSD</a:t>
            </a:r>
          </a:p>
          <a:p>
            <a:endParaRPr lang="en-US" altLang="sv-SE" noProof="0" dirty="0"/>
          </a:p>
          <a:p>
            <a:r>
              <a:rPr lang="en-US" altLang="sv-SE" dirty="0"/>
              <a:t>Support for more </a:t>
            </a:r>
            <a:r>
              <a:rPr lang="en-US" altLang="sv-SE" noProof="0" dirty="0"/>
              <a:t>DML operations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042FB068-84E3-4B20-8286-44F214A5C4D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Sample data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6F34705A-576F-4551-B1F0-4ABACBE0B6A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265113">
              <a:buFontTx/>
              <a:buNone/>
            </a:pPr>
            <a:r>
              <a:rPr lang="en-US" altLang="sv-SE" sz="2000" noProof="0" dirty="0" err="1"/>
              <a:t>db</a:t>
            </a:r>
            <a:r>
              <a:rPr lang="en-US" altLang="sv-SE" sz="2000" noProof="0" dirty="0"/>
              <a:t>:{person:{name:{</a:t>
            </a:r>
            <a:r>
              <a:rPr lang="en-US" altLang="sv-SE" sz="2000" noProof="0" dirty="0" err="1"/>
              <a:t>first:"Carl</a:t>
            </a:r>
            <a:r>
              <a:rPr lang="en-US" altLang="sv-SE" sz="2000" noProof="0" dirty="0"/>
              <a:t>", </a:t>
            </a:r>
            <a:r>
              <a:rPr lang="en-US" altLang="sv-SE" sz="2000" noProof="0" dirty="0" err="1"/>
              <a:t>last:"Lind</a:t>
            </a:r>
            <a:r>
              <a:rPr lang="en-US" altLang="sv-SE" sz="2000" noProof="0" dirty="0"/>
              <a:t>"},</a:t>
            </a:r>
            <a:br>
              <a:rPr lang="en-US" altLang="sv-SE" sz="2000" noProof="0" dirty="0"/>
            </a:br>
            <a:r>
              <a:rPr lang="en-US" altLang="sv-SE" sz="2000" noProof="0" dirty="0"/>
              <a:t>						email:"</a:t>
            </a:r>
            <a:r>
              <a:rPr lang="en-US" altLang="sv-SE" sz="2000" dirty="0"/>
              <a:t>carl</a:t>
            </a:r>
            <a:r>
              <a:rPr lang="en-US" altLang="sv-SE" sz="2000" noProof="0" dirty="0"/>
              <a:t>@lind.se",</a:t>
            </a:r>
            <a:br>
              <a:rPr lang="en-US" altLang="sv-SE" sz="2000" noProof="0" dirty="0"/>
            </a:br>
            <a:r>
              <a:rPr lang="en-US" altLang="sv-SE" sz="2000" noProof="0" dirty="0"/>
              <a:t>						mobile:"070111222",</a:t>
            </a:r>
            <a:br>
              <a:rPr lang="en-US" altLang="sv-SE" sz="2000" noProof="0" dirty="0"/>
            </a:br>
            <a:r>
              <a:rPr lang="en-US" altLang="sv-SE" sz="2000" noProof="0" dirty="0"/>
              <a:t>						home:"08151515"},</a:t>
            </a:r>
            <a:br>
              <a:rPr lang="en-US" altLang="sv-SE" sz="2000" noProof="0" dirty="0"/>
            </a:br>
            <a:r>
              <a:rPr lang="en-US" altLang="sv-SE" sz="2000" noProof="0" dirty="0"/>
              <a:t>		person:{name:{</a:t>
            </a:r>
            <a:r>
              <a:rPr lang="en-US" altLang="sv-SE" sz="2000" noProof="0" dirty="0" err="1"/>
              <a:t>first:"Maria</a:t>
            </a:r>
            <a:r>
              <a:rPr lang="en-US" altLang="sv-SE" sz="2000" noProof="0" dirty="0"/>
              <a:t>", </a:t>
            </a:r>
            <a:r>
              <a:rPr lang="en-US" altLang="sv-SE" sz="2000" noProof="0" dirty="0" err="1"/>
              <a:t>last:"Berg</a:t>
            </a:r>
            <a:r>
              <a:rPr lang="en-US" altLang="sv-SE" sz="2000" noProof="0" dirty="0"/>
              <a:t>"},</a:t>
            </a:r>
            <a:br>
              <a:rPr lang="en-US" altLang="sv-SE" sz="2000" noProof="0" dirty="0"/>
            </a:br>
            <a:r>
              <a:rPr lang="en-US" altLang="sv-SE" sz="2000" noProof="0" dirty="0"/>
              <a:t>						</a:t>
            </a:r>
            <a:r>
              <a:rPr lang="en-US" altLang="sv-SE" sz="2000" noProof="0" dirty="0" err="1"/>
              <a:t>email:"mb@home.se</a:t>
            </a:r>
            <a:r>
              <a:rPr lang="en-US" altLang="sv-SE" sz="2000" noProof="0" dirty="0"/>
              <a:t>",</a:t>
            </a:r>
            <a:br>
              <a:rPr lang="en-US" altLang="sv-SE" sz="2000" noProof="0" dirty="0"/>
            </a:br>
            <a:r>
              <a:rPr lang="en-US" altLang="sv-SE" sz="2000" noProof="0" dirty="0"/>
              <a:t>						mobile:"070444555"},</a:t>
            </a:r>
            <a:br>
              <a:rPr lang="en-US" altLang="sv-SE" sz="2000" noProof="0" dirty="0"/>
            </a:br>
            <a:r>
              <a:rPr lang="en-US" altLang="sv-SE" sz="2000" noProof="0" dirty="0"/>
              <a:t>		person:{name:{</a:t>
            </a:r>
            <a:r>
              <a:rPr lang="en-US" altLang="sv-SE" sz="2000" noProof="0" dirty="0" err="1"/>
              <a:t>first:"Peter</a:t>
            </a:r>
            <a:r>
              <a:rPr lang="en-US" altLang="sv-SE" sz="2000" noProof="0" dirty="0"/>
              <a:t>", </a:t>
            </a:r>
            <a:r>
              <a:rPr lang="en-US" altLang="sv-SE" sz="2000" noProof="0" dirty="0" err="1"/>
              <a:t>nick:"Lightning</a:t>
            </a:r>
            <a:r>
              <a:rPr lang="en-US" altLang="sv-SE" sz="2000" noProof="0" dirty="0"/>
              <a:t>" </a:t>
            </a:r>
            <a:r>
              <a:rPr lang="en-US" altLang="sv-SE" sz="2000" noProof="0" dirty="0" err="1"/>
              <a:t>last:"Larsson</a:t>
            </a:r>
            <a:r>
              <a:rPr lang="en-US" altLang="sv-SE" sz="2000" noProof="0" dirty="0"/>
              <a:t>"},</a:t>
            </a:r>
            <a:br>
              <a:rPr lang="en-US" altLang="sv-SE" sz="2000" noProof="0" dirty="0"/>
            </a:br>
            <a:r>
              <a:rPr lang="en-US" altLang="sv-SE" sz="2000" noProof="0" dirty="0"/>
              <a:t>						</a:t>
            </a:r>
            <a:r>
              <a:rPr lang="en-US" altLang="sv-SE" sz="2000" noProof="0" dirty="0" err="1"/>
              <a:t>email:"blixten@gmail.com</a:t>
            </a:r>
            <a:r>
              <a:rPr lang="en-US" altLang="sv-SE" sz="2000" noProof="0" dirty="0"/>
              <a:t>",</a:t>
            </a:r>
            <a:br>
              <a:rPr lang="en-US" altLang="sv-SE" sz="2000" noProof="0" dirty="0"/>
            </a:br>
            <a:r>
              <a:rPr lang="en-US" altLang="sv-SE" sz="2000" noProof="0" dirty="0"/>
              <a:t>						home:"08789789"},</a:t>
            </a:r>
            <a:br>
              <a:rPr lang="en-US" altLang="sv-SE" sz="2000" noProof="0" dirty="0"/>
            </a:br>
            <a:r>
              <a:rPr lang="en-US" altLang="sv-SE" sz="2000" noProof="0" dirty="0"/>
              <a:t>		person:{name:{</a:t>
            </a:r>
            <a:r>
              <a:rPr lang="en-US" altLang="sv-SE" sz="2000" noProof="0" dirty="0" err="1"/>
              <a:t>first:"Lisa</a:t>
            </a:r>
            <a:r>
              <a:rPr lang="en-US" altLang="sv-SE" sz="2000" noProof="0" dirty="0"/>
              <a:t>", </a:t>
            </a:r>
            <a:r>
              <a:rPr lang="en-US" altLang="sv-SE" sz="2000" noProof="0" dirty="0" err="1"/>
              <a:t>last:"Lind</a:t>
            </a:r>
            <a:r>
              <a:rPr lang="en-US" altLang="sv-SE" sz="2000" noProof="0" dirty="0"/>
              <a:t>"},</a:t>
            </a:r>
            <a:br>
              <a:rPr lang="en-US" altLang="sv-SE" sz="2000" noProof="0" dirty="0"/>
            </a:br>
            <a:r>
              <a:rPr lang="en-US" altLang="sv-SE" sz="2000" noProof="0" dirty="0"/>
              <a:t>						</a:t>
            </a:r>
            <a:r>
              <a:rPr lang="en-US" altLang="sv-SE" sz="2000" noProof="0" dirty="0" err="1"/>
              <a:t>email:"lisa@lind.se</a:t>
            </a:r>
            <a:r>
              <a:rPr lang="en-US" altLang="sv-SE" sz="2000" noProof="0" dirty="0"/>
              <a:t>",</a:t>
            </a:r>
            <a:br>
              <a:rPr lang="en-US" altLang="sv-SE" sz="2000" noProof="0" dirty="0"/>
            </a:br>
            <a:r>
              <a:rPr lang="en-US" altLang="sv-SE" sz="2000" noProof="0" dirty="0"/>
              <a:t>						mobile:"070636363",</a:t>
            </a:r>
            <a:br>
              <a:rPr lang="en-US" altLang="sv-SE" sz="2000" noProof="0" dirty="0"/>
            </a:br>
            <a:r>
              <a:rPr lang="en-US" altLang="sv-SE" sz="2000" noProof="0" dirty="0"/>
              <a:t>						home:"08151515"},</a:t>
            </a:r>
            <a:br>
              <a:rPr lang="en-US" altLang="sv-SE" sz="2000" noProof="0" dirty="0"/>
            </a:br>
            <a:r>
              <a:rPr lang="en-US" altLang="sv-SE" sz="2000" noProof="0" dirty="0"/>
              <a:t>		person:{name:{</a:t>
            </a:r>
            <a:r>
              <a:rPr lang="en-US" altLang="sv-SE" sz="2000" noProof="0" dirty="0" err="1"/>
              <a:t>first:"Mia</a:t>
            </a:r>
            <a:r>
              <a:rPr lang="en-US" altLang="sv-SE" sz="2000" noProof="0" dirty="0"/>
              <a:t>", </a:t>
            </a:r>
            <a:r>
              <a:rPr lang="en-US" altLang="sv-SE" sz="2000" noProof="0" dirty="0" err="1"/>
              <a:t>nick:"Punky</a:t>
            </a:r>
            <a:r>
              <a:rPr lang="en-US" altLang="sv-SE" sz="2000" noProof="0" dirty="0"/>
              <a:t>" </a:t>
            </a:r>
            <a:r>
              <a:rPr lang="en-US" altLang="sv-SE" sz="2000" noProof="0" dirty="0" err="1"/>
              <a:t>last:"Persson</a:t>
            </a:r>
            <a:r>
              <a:rPr lang="en-US" altLang="sv-SE" sz="2000" noProof="0" dirty="0"/>
              <a:t>"},</a:t>
            </a:r>
            <a:br>
              <a:rPr lang="en-US" altLang="sv-SE" sz="2000" noProof="0" dirty="0"/>
            </a:br>
            <a:r>
              <a:rPr lang="en-US" altLang="sv-SE" sz="2000" noProof="0" dirty="0"/>
              <a:t>						mobile:"070199991",</a:t>
            </a:r>
            <a:br>
              <a:rPr lang="en-US" altLang="sv-SE" sz="2000" noProof="0" dirty="0"/>
            </a:br>
            <a:r>
              <a:rPr lang="en-US" altLang="sv-SE" sz="2000" noProof="0" dirty="0"/>
              <a:t>						</a:t>
            </a:r>
            <a:r>
              <a:rPr lang="en-US" altLang="sv-SE" sz="2000" noProof="0" dirty="0" err="1"/>
              <a:t>email:"miap@gmail.com</a:t>
            </a:r>
            <a:r>
              <a:rPr lang="en-US" altLang="sv-SE" sz="2000" noProof="0" dirty="0"/>
              <a:t>",</a:t>
            </a:r>
            <a:br>
              <a:rPr lang="en-US" altLang="sv-SE" sz="2000" noProof="0" dirty="0"/>
            </a:br>
            <a:r>
              <a:rPr lang="en-US" altLang="sv-SE" sz="2000" noProof="0" dirty="0"/>
              <a:t>						home:"08199991"}</a:t>
            </a:r>
            <a:br>
              <a:rPr lang="en-US" altLang="sv-SE" sz="2000" noProof="0" dirty="0"/>
            </a:br>
            <a:r>
              <a:rPr lang="en-US" altLang="sv-SE" sz="2000" noProof="0" dirty="0"/>
              <a:t>}</a:t>
            </a:r>
          </a:p>
          <a:p>
            <a:pPr marL="0" indent="0" defTabSz="265113">
              <a:buFontTx/>
              <a:buNone/>
            </a:pPr>
            <a:endParaRPr lang="en-US" altLang="sv-SE" sz="2000" noProof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D3BDF046-AD4A-47CB-BBAC-39FCE936B43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22526197-78F5-4F0F-BD10-3CE89C463CC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db.person.name N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One iteration per possible N node.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Result: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{name:{</a:t>
            </a:r>
            <a:r>
              <a:rPr lang="en-US" altLang="sv-SE" noProof="0" dirty="0" err="1"/>
              <a:t>first:"Carl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last:"Lind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first:"Maria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last:"Berg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first:"Peter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nick:"Lightning</a:t>
            </a:r>
            <a:r>
              <a:rPr lang="en-US" altLang="sv-SE" noProof="0" dirty="0"/>
              <a:t>" </a:t>
            </a:r>
            <a:r>
              <a:rPr lang="en-US" altLang="sv-SE" noProof="0" dirty="0" err="1"/>
              <a:t>last:"Larsson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first:"Lisa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last:"Lind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first:"Mia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nick:"Punky</a:t>
            </a:r>
            <a:r>
              <a:rPr lang="en-US" altLang="sv-SE" noProof="0" dirty="0"/>
              <a:t>" </a:t>
            </a:r>
            <a:r>
              <a:rPr lang="en-US" altLang="sv-SE" noProof="0" dirty="0" err="1"/>
              <a:t>last:"Persson</a:t>
            </a:r>
            <a:r>
              <a:rPr lang="en-US" altLang="sv-SE" noProof="0" dirty="0"/>
              <a:t>"}}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333D09A1-FB6D-4FD7-9F7F-8E54204B31E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17E7CD92-4B7E-426C-B168-B4B2908100A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Result:</a:t>
            </a:r>
          </a:p>
          <a:p>
            <a:pPr marL="0" indent="0">
              <a:buFontTx/>
              <a:buNone/>
            </a:pPr>
            <a:r>
              <a:rPr lang="en-US" altLang="sv-SE" noProof="0" dirty="0"/>
              <a:t>{name:{</a:t>
            </a:r>
            <a:r>
              <a:rPr lang="en-US" altLang="sv-SE" noProof="0" dirty="0" err="1"/>
              <a:t>first:"Carl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last:"Lind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first:"Maria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last:"Berg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first:"Peter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nick:"Lightning</a:t>
            </a:r>
            <a:r>
              <a:rPr lang="en-US" altLang="sv-SE" noProof="0" dirty="0"/>
              <a:t>" </a:t>
            </a:r>
            <a:r>
              <a:rPr lang="en-US" altLang="sv-SE" noProof="0" dirty="0" err="1"/>
              <a:t>last:"Larsson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first:"Lisa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last:"Lind</a:t>
            </a:r>
            <a:r>
              <a:rPr lang="en-US" altLang="sv-SE" noProof="0" dirty="0"/>
              <a:t>"},</a:t>
            </a:r>
            <a:br>
              <a:rPr lang="en-US" altLang="sv-SE" noProof="0" dirty="0"/>
            </a:br>
            <a:r>
              <a:rPr lang="en-US" altLang="sv-SE" noProof="0" dirty="0"/>
              <a:t>name:{</a:t>
            </a:r>
            <a:r>
              <a:rPr lang="en-US" altLang="sv-SE" noProof="0" dirty="0" err="1"/>
              <a:t>first:"Mia</a:t>
            </a:r>
            <a:r>
              <a:rPr lang="en-US" altLang="sv-SE" noProof="0" dirty="0"/>
              <a:t>", </a:t>
            </a:r>
            <a:r>
              <a:rPr lang="en-US" altLang="sv-SE" noProof="0" dirty="0" err="1"/>
              <a:t>nick:"Punky</a:t>
            </a:r>
            <a:r>
              <a:rPr lang="en-US" altLang="sv-SE" noProof="0" dirty="0"/>
              <a:t>" </a:t>
            </a:r>
            <a:r>
              <a:rPr lang="en-US" altLang="sv-SE" noProof="0" dirty="0" err="1"/>
              <a:t>last:"Persson</a:t>
            </a:r>
            <a:r>
              <a:rPr lang="en-US" altLang="sv-SE" noProof="0" dirty="0"/>
              <a:t>"}}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69ED7A25-7598-49C5-842C-78EBFC82B1B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515CDECA-2BFC-499E-A3A6-FEE2FF8C5EA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N, N.</a:t>
            </a:r>
            <a:r>
              <a:rPr lang="en-US" altLang="sv-SE" dirty="0"/>
              <a:t>nick</a:t>
            </a:r>
            <a:r>
              <a:rPr lang="en-US" altLang="sv-SE" noProof="0" dirty="0"/>
              <a:t> S</a:t>
            </a:r>
            <a:br>
              <a:rPr lang="en-US" altLang="sv-SE" noProof="0" dirty="0"/>
            </a:br>
            <a:r>
              <a:rPr lang="en-US" altLang="sv-SE" noProof="0" dirty="0"/>
              <a:t>where S = "Lightning"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</a:t>
            </a:r>
            <a:br>
              <a:rPr lang="en-US" altLang="sv-SE" noProof="0" dirty="0"/>
            </a:br>
            <a:r>
              <a:rPr lang="en-US" altLang="sv-SE" noProof="0" dirty="0"/>
              <a:t>where </a:t>
            </a:r>
            <a:r>
              <a:rPr lang="en-US" altLang="sv-SE" noProof="0" dirty="0" err="1"/>
              <a:t>N.nick</a:t>
            </a:r>
            <a:r>
              <a:rPr lang="en-US" altLang="sv-SE" noProof="0" dirty="0"/>
              <a:t> = "Lightning"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 err="1"/>
              <a:t>N.nick</a:t>
            </a:r>
            <a:r>
              <a:rPr lang="en-US" altLang="sv-SE" noProof="0" dirty="0"/>
              <a:t> is formally a set and should therefore be handled as such: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</a:t>
            </a:r>
            <a:br>
              <a:rPr lang="en-US" altLang="sv-SE" noProof="0" dirty="0"/>
            </a:br>
            <a:r>
              <a:rPr lang="en-US" altLang="sv-SE" noProof="0" dirty="0"/>
              <a:t>where "Lightning" in </a:t>
            </a:r>
            <a:r>
              <a:rPr lang="en-US" altLang="sv-SE" noProof="0" dirty="0" err="1"/>
              <a:t>N.nick</a:t>
            </a:r>
            <a:endParaRPr lang="en-US" altLang="sv-SE" noProof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4536F77F-588D-44B5-84FB-12DD124EF56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Example, exists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0804F896-192A-406F-BD29-082ABF5CEAA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81075"/>
            <a:ext cx="8958263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db.person.name N</a:t>
            </a:r>
            <a:br>
              <a:rPr lang="en-US" altLang="sv-SE" noProof="0" dirty="0"/>
            </a:br>
            <a:r>
              <a:rPr lang="en-US" altLang="sv-SE" noProof="0" dirty="0"/>
              <a:t>where exists L in </a:t>
            </a:r>
            <a:r>
              <a:rPr lang="en-US" altLang="sv-SE" noProof="0" dirty="0" err="1"/>
              <a:t>N.last</a:t>
            </a:r>
            <a:r>
              <a:rPr lang="en-US" altLang="sv-SE" noProof="0" dirty="0"/>
              <a:t> : L = "Lind"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db.person.name N</a:t>
            </a:r>
            <a:br>
              <a:rPr lang="en-US" altLang="sv-SE" noProof="0" dirty="0"/>
            </a:br>
            <a:r>
              <a:rPr lang="en-US" altLang="sv-SE" noProof="0" dirty="0"/>
              <a:t>where "Lind" in </a:t>
            </a:r>
            <a:r>
              <a:rPr lang="en-US" altLang="sv-SE" noProof="0" dirty="0" err="1"/>
              <a:t>N.last</a:t>
            </a:r>
            <a:endParaRPr lang="en-US" altLang="sv-SE" noProof="0" dirty="0"/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db.person.name N</a:t>
            </a:r>
            <a:br>
              <a:rPr lang="en-US" altLang="sv-SE" noProof="0" dirty="0"/>
            </a:br>
            <a:r>
              <a:rPr lang="en-US" altLang="sv-SE" noProof="0" dirty="0"/>
              <a:t>where "Lind" = </a:t>
            </a:r>
            <a:r>
              <a:rPr lang="en-US" altLang="sv-SE" noProof="0" dirty="0" err="1"/>
              <a:t>N.last</a:t>
            </a:r>
            <a:endParaRPr lang="en-US" altLang="sv-SE" noProof="0" dirty="0"/>
          </a:p>
          <a:p>
            <a:pPr marL="0" indent="0">
              <a:buFontTx/>
              <a:buNone/>
            </a:pPr>
            <a:endParaRPr lang="en-US" altLang="sv-SE" noProof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919D1EAF-4A1E-4303-8261-2861F9B0B1C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Example, nesting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C95FD3CA-0F70-461B-97A0-D6E2F72E662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person:(select </a:t>
            </a:r>
            <a:r>
              <a:rPr lang="en-US" altLang="sv-SE" noProof="0" dirty="0" err="1"/>
              <a:t>nickname:S</a:t>
            </a:r>
            <a:r>
              <a:rPr lang="en-US" altLang="sv-SE" noProof="0" dirty="0"/>
              <a:t> </a:t>
            </a:r>
            <a:br>
              <a:rPr lang="en-US" altLang="sv-SE" noProof="0" dirty="0"/>
            </a:br>
            <a:r>
              <a:rPr lang="en-US" altLang="sv-SE" noProof="0" dirty="0"/>
              <a:t>			from </a:t>
            </a:r>
            <a:r>
              <a:rPr lang="en-US" altLang="sv-SE" noProof="0" dirty="0" err="1"/>
              <a:t>N.nick</a:t>
            </a:r>
            <a:r>
              <a:rPr lang="en-US" altLang="sv-SE" noProof="0" dirty="0"/>
              <a:t> S)</a:t>
            </a:r>
            <a:br>
              <a:rPr lang="en-US" altLang="sv-SE" noProof="0" dirty="0"/>
            </a:br>
            <a:r>
              <a:rPr lang="en-US" altLang="sv-SE" noProof="0" dirty="0"/>
              <a:t>from db.person.name N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person:{</a:t>
            </a:r>
            <a:r>
              <a:rPr lang="en-US" altLang="sv-SE" noProof="0" dirty="0" err="1"/>
              <a:t>nickname:S</a:t>
            </a:r>
            <a:r>
              <a:rPr lang="en-US" altLang="sv-SE" noProof="0" dirty="0"/>
              <a:t>}</a:t>
            </a:r>
            <a:br>
              <a:rPr lang="en-US" altLang="sv-SE" noProof="0" dirty="0"/>
            </a:br>
            <a:r>
              <a:rPr lang="en-US" altLang="sv-SE" noProof="0" dirty="0"/>
              <a:t>from db.person.name N, </a:t>
            </a:r>
            <a:r>
              <a:rPr lang="en-US" altLang="sv-SE" noProof="0" dirty="0" err="1"/>
              <a:t>N.nick</a:t>
            </a:r>
            <a:r>
              <a:rPr lang="en-US" altLang="sv-SE" noProof="0" dirty="0"/>
              <a:t> S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Same result?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4F4D60BC-58D8-4B6E-8D7E-373B921C649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Example, join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FE7C48F0-234A-481D-83E8-041720B6280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N,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P2, P2.name N2</a:t>
            </a:r>
            <a:br>
              <a:rPr lang="en-US" altLang="sv-SE" noProof="0" dirty="0"/>
            </a:br>
            <a:r>
              <a:rPr lang="en-US" altLang="sv-SE" noProof="0" dirty="0"/>
              <a:t>where not (P = P2) </a:t>
            </a:r>
            <a:br>
              <a:rPr lang="en-US" altLang="sv-SE" noProof="0" dirty="0"/>
            </a:br>
            <a:r>
              <a:rPr lang="en-US" altLang="sv-SE" noProof="0" dirty="0"/>
              <a:t>and N2.last = </a:t>
            </a:r>
            <a:r>
              <a:rPr lang="en-US" altLang="sv-SE" noProof="0" dirty="0" err="1"/>
              <a:t>N.last</a:t>
            </a:r>
            <a:endParaRPr lang="en-US" altLang="sv-SE" noProof="0" dirty="0"/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name:N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</a:t>
            </a:r>
            <a:br>
              <a:rPr lang="en-US" altLang="sv-SE" noProof="0" dirty="0"/>
            </a:br>
            <a:r>
              <a:rPr lang="en-US" altLang="sv-SE" noProof="0" dirty="0"/>
              <a:t>where exists P2 in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: </a:t>
            </a:r>
            <a:br>
              <a:rPr lang="en-US" altLang="sv-SE" noProof="0" dirty="0"/>
            </a:br>
            <a:r>
              <a:rPr lang="en-US" altLang="sv-SE" noProof="0" dirty="0"/>
              <a:t>				not (P = P2) </a:t>
            </a:r>
            <a:br>
              <a:rPr lang="en-US" altLang="sv-SE" noProof="0" dirty="0"/>
            </a:br>
            <a:r>
              <a:rPr lang="en-US" altLang="sv-SE" noProof="0" dirty="0"/>
              <a:t>				and </a:t>
            </a:r>
            <a:r>
              <a:rPr lang="en-US" altLang="sv-SE" noProof="0" dirty="0" err="1"/>
              <a:t>N.last</a:t>
            </a:r>
            <a:r>
              <a:rPr lang="en-US" altLang="sv-SE" noProof="0" dirty="0"/>
              <a:t> = P2.name.last</a:t>
            </a:r>
          </a:p>
          <a:p>
            <a:pPr marL="0" indent="0">
              <a:buFontTx/>
              <a:buNone/>
            </a:pPr>
            <a:endParaRPr lang="en-US" altLang="sv-SE" noProof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02FE4D69-8AF2-4F2C-8681-9724EF10B62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Example, labels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607A185B-095D-4B78-A308-2516ADC24DD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</a:t>
            </a:r>
            <a:r>
              <a:rPr lang="en-US" altLang="sv-SE" noProof="0" dirty="0" err="1"/>
              <a:t>type:L</a:t>
            </a:r>
            <a:br>
              <a:rPr lang="en-US" altLang="sv-SE" noProof="0" dirty="0"/>
            </a:br>
            <a:r>
              <a:rPr lang="en-US" altLang="sv-SE" noProof="0" dirty="0"/>
              <a:t>from db.person.name N, N.L X</a:t>
            </a:r>
            <a:br>
              <a:rPr lang="en-US" altLang="sv-SE" noProof="0" dirty="0"/>
            </a:br>
            <a:r>
              <a:rPr lang="en-US" altLang="sv-SE" noProof="0" dirty="0"/>
              <a:t>where X = "Lisa"</a:t>
            </a:r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L:V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P.L V</a:t>
            </a:r>
            <a:br>
              <a:rPr lang="en-US" altLang="sv-SE" noProof="0" dirty="0"/>
            </a:br>
            <a:r>
              <a:rPr lang="en-US" altLang="sv-SE" noProof="0" dirty="0"/>
              <a:t>where L in ("mobile", "home")</a:t>
            </a:r>
            <a:br>
              <a:rPr lang="en-US" altLang="sv-SE" noProof="0" dirty="0"/>
            </a:br>
            <a:r>
              <a:rPr lang="en-US" altLang="sv-SE" noProof="0" dirty="0"/>
              <a:t>and "</a:t>
            </a:r>
            <a:r>
              <a:rPr lang="en-US" altLang="sv-SE" dirty="0"/>
              <a:t>Carl</a:t>
            </a:r>
            <a:r>
              <a:rPr lang="en-US" altLang="sv-SE" noProof="0" dirty="0"/>
              <a:t>" in </a:t>
            </a:r>
            <a:r>
              <a:rPr lang="en-US" altLang="sv-SE" noProof="0" dirty="0" err="1"/>
              <a:t>P.name.first</a:t>
            </a:r>
            <a:endParaRPr lang="en-US" altLang="sv-SE" noProof="0" dirty="0"/>
          </a:p>
          <a:p>
            <a:pPr marL="0" indent="0">
              <a:buFontTx/>
              <a:buNone/>
            </a:pPr>
            <a:br>
              <a:rPr lang="en-US" altLang="sv-SE" noProof="0" dirty="0"/>
            </a:br>
            <a:endParaRPr lang="en-US" altLang="sv-SE" noProof="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E56A2092-4074-4075-AEC5-C3C97160218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 err="1"/>
              <a:t>Lorel</a:t>
            </a:r>
            <a:r>
              <a:rPr lang="en-US" altLang="sv-SE" noProof="0" dirty="0"/>
              <a:t> - Example, result structure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D2BBD320-3065-4320-9FCE-74A30271D02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 noProof="0" dirty="0"/>
              <a:t>select person:{</a:t>
            </a:r>
            <a:r>
              <a:rPr lang="en-US" altLang="sv-SE" noProof="0" dirty="0" err="1"/>
              <a:t>name:F</a:t>
            </a:r>
            <a:r>
              <a:rPr lang="en-US" altLang="sv-SE" noProof="0" dirty="0"/>
              <a:t>, </a:t>
            </a:r>
            <a:br>
              <a:rPr lang="en-US" altLang="sv-SE" noProof="0" dirty="0"/>
            </a:br>
            <a:r>
              <a:rPr lang="en-US" altLang="sv-SE" noProof="0" dirty="0"/>
              <a:t>			</a:t>
            </a:r>
            <a:r>
              <a:rPr lang="en-US" altLang="sv-SE" dirty="0"/>
              <a:t>c</a:t>
            </a:r>
            <a:r>
              <a:rPr lang="en-US" altLang="sv-SE" noProof="0" dirty="0" err="1"/>
              <a:t>ontact</a:t>
            </a:r>
            <a:r>
              <a:rPr lang="en-US" altLang="sv-SE" noProof="0" dirty="0"/>
              <a:t>:{</a:t>
            </a:r>
            <a:r>
              <a:rPr lang="en-US" altLang="sv-SE" dirty="0"/>
              <a:t>phone</a:t>
            </a:r>
            <a:r>
              <a:rPr lang="en-US" altLang="sv-SE" noProof="0" dirty="0"/>
              <a:t>:M, </a:t>
            </a:r>
            <a:r>
              <a:rPr lang="en-US" altLang="sv-SE" noProof="0" dirty="0" err="1"/>
              <a:t>mail:E</a:t>
            </a:r>
            <a:r>
              <a:rPr lang="en-US" altLang="sv-SE" noProof="0" dirty="0"/>
              <a:t>}}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</a:t>
            </a:r>
            <a:br>
              <a:rPr lang="en-US" altLang="sv-SE" noProof="0" dirty="0"/>
            </a:br>
            <a:r>
              <a:rPr lang="en-US" altLang="sv-SE" noProof="0" dirty="0"/>
              <a:t>	P.name N, </a:t>
            </a:r>
            <a:br>
              <a:rPr lang="en-US" altLang="sv-SE" noProof="0" dirty="0"/>
            </a:br>
            <a:r>
              <a:rPr lang="en-US" altLang="sv-SE" noProof="0" dirty="0"/>
              <a:t>	</a:t>
            </a:r>
            <a:r>
              <a:rPr lang="en-US" altLang="sv-SE" noProof="0" dirty="0" err="1"/>
              <a:t>P.email</a:t>
            </a:r>
            <a:r>
              <a:rPr lang="en-US" altLang="sv-SE" noProof="0" dirty="0"/>
              <a:t> E, </a:t>
            </a:r>
            <a:br>
              <a:rPr lang="en-US" altLang="sv-SE" noProof="0" dirty="0"/>
            </a:br>
            <a:r>
              <a:rPr lang="en-US" altLang="sv-SE" noProof="0" dirty="0"/>
              <a:t>	</a:t>
            </a:r>
            <a:r>
              <a:rPr lang="en-US" altLang="sv-SE" noProof="0" dirty="0" err="1"/>
              <a:t>P.mobile</a:t>
            </a:r>
            <a:r>
              <a:rPr lang="en-US" altLang="sv-SE" noProof="0" dirty="0"/>
              <a:t> M, </a:t>
            </a:r>
            <a:br>
              <a:rPr lang="en-US" altLang="sv-SE" noProof="0" dirty="0"/>
            </a:br>
            <a:r>
              <a:rPr lang="en-US" altLang="sv-SE" noProof="0" dirty="0"/>
              <a:t>	</a:t>
            </a:r>
            <a:r>
              <a:rPr lang="en-US" altLang="sv-SE" noProof="0" dirty="0" err="1"/>
              <a:t>N.first</a:t>
            </a:r>
            <a:r>
              <a:rPr lang="en-US" altLang="sv-SE" noProof="0" dirty="0"/>
              <a:t> F</a:t>
            </a:r>
            <a:br>
              <a:rPr lang="en-US" altLang="sv-SE" noProof="0" dirty="0"/>
            </a:br>
            <a:endParaRPr lang="en-US" altLang="sv-SE" noProof="0" dirty="0"/>
          </a:p>
          <a:p>
            <a:pPr marL="0" indent="0">
              <a:buFontTx/>
              <a:buNone/>
            </a:pPr>
            <a:endParaRPr lang="en-US" altLang="sv-SE" noProof="0" dirty="0"/>
          </a:p>
          <a:p>
            <a:pPr marL="0" indent="0">
              <a:buFontTx/>
              <a:buNone/>
            </a:pPr>
            <a:r>
              <a:rPr lang="en-US" altLang="sv-SE" noProof="0" dirty="0"/>
              <a:t>select person:{</a:t>
            </a:r>
            <a:r>
              <a:rPr lang="en-US" altLang="sv-SE" noProof="0" dirty="0" err="1"/>
              <a:t>name:N.first</a:t>
            </a:r>
            <a:r>
              <a:rPr lang="en-US" altLang="sv-SE" noProof="0" dirty="0"/>
              <a:t>, </a:t>
            </a:r>
            <a:br>
              <a:rPr lang="en-US" altLang="sv-SE" noProof="0" dirty="0"/>
            </a:br>
            <a:r>
              <a:rPr lang="en-US" altLang="sv-SE" noProof="0" dirty="0"/>
              <a:t>			</a:t>
            </a:r>
            <a:r>
              <a:rPr lang="en-US" altLang="sv-SE" dirty="0"/>
              <a:t>c</a:t>
            </a:r>
            <a:r>
              <a:rPr lang="en-US" altLang="sv-SE" noProof="0" dirty="0" err="1"/>
              <a:t>ontact</a:t>
            </a:r>
            <a:r>
              <a:rPr lang="en-US" altLang="sv-SE" noProof="0" dirty="0"/>
              <a:t>:{</a:t>
            </a:r>
            <a:r>
              <a:rPr lang="en-US" altLang="sv-SE" dirty="0"/>
              <a:t>phone</a:t>
            </a:r>
            <a:r>
              <a:rPr lang="en-US" altLang="sv-SE" noProof="0" dirty="0"/>
              <a:t>:</a:t>
            </a:r>
            <a:r>
              <a:rPr lang="en-US" altLang="sv-SE" noProof="0" dirty="0" err="1"/>
              <a:t>P.mobile</a:t>
            </a:r>
            <a:r>
              <a:rPr lang="en-US" altLang="sv-SE" noProof="0" dirty="0"/>
              <a:t>, </a:t>
            </a:r>
            <a:r>
              <a:rPr lang="en-US" altLang="sv-SE" noProof="0" dirty="0" err="1"/>
              <a:t>mail:P.email</a:t>
            </a:r>
            <a:r>
              <a:rPr lang="en-US" altLang="sv-SE" noProof="0" dirty="0"/>
              <a:t>}}</a:t>
            </a:r>
            <a:br>
              <a:rPr lang="en-US" altLang="sv-SE" noProof="0" dirty="0"/>
            </a:br>
            <a:r>
              <a:rPr lang="en-US" altLang="sv-SE" noProof="0" dirty="0"/>
              <a:t>from </a:t>
            </a:r>
            <a:r>
              <a:rPr lang="en-US" altLang="sv-SE" noProof="0" dirty="0" err="1"/>
              <a:t>db.person</a:t>
            </a:r>
            <a:r>
              <a:rPr lang="en-US" altLang="sv-SE" noProof="0" dirty="0"/>
              <a:t> P, P.name 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17034C25-1369-4AE4-B571-A515E1D71D3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XPath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45FE1179-D9C4-41C9-9D53-15E5C645419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XPath 1.0</a:t>
            </a:r>
          </a:p>
          <a:p>
            <a:pPr lvl="1"/>
            <a:r>
              <a:rPr lang="en-US" altLang="sv-SE" noProof="0" dirty="0"/>
              <a:t>Limited</a:t>
            </a:r>
          </a:p>
          <a:p>
            <a:pPr lvl="1"/>
            <a:r>
              <a:rPr lang="en-US" altLang="sv-SE" noProof="0" dirty="0"/>
              <a:t>Created together with XSLT 1.0</a:t>
            </a:r>
          </a:p>
          <a:p>
            <a:pPr lvl="1"/>
            <a:r>
              <a:rPr lang="en-US" altLang="sv-SE" noProof="0" dirty="0"/>
              <a:t>Based on the </a:t>
            </a:r>
            <a:r>
              <a:rPr lang="en-US" altLang="sv-SE" noProof="0" dirty="0" err="1"/>
              <a:t>Infoset</a:t>
            </a:r>
            <a:r>
              <a:rPr lang="en-US" altLang="sv-SE" noProof="0" dirty="0"/>
              <a:t> model</a:t>
            </a:r>
          </a:p>
          <a:p>
            <a:pPr lvl="1"/>
            <a:r>
              <a:rPr lang="en-US" altLang="sv-SE" noProof="0" dirty="0"/>
              <a:t>Uses node sets</a:t>
            </a:r>
          </a:p>
          <a:p>
            <a:r>
              <a:rPr lang="en-US" altLang="sv-SE" noProof="0" dirty="0"/>
              <a:t>XPath 2.0</a:t>
            </a:r>
          </a:p>
          <a:p>
            <a:pPr lvl="1"/>
            <a:r>
              <a:rPr lang="en-US" altLang="sv-SE" noProof="0" dirty="0"/>
              <a:t>More functions, operations, etc.</a:t>
            </a:r>
          </a:p>
          <a:p>
            <a:pPr lvl="1"/>
            <a:r>
              <a:rPr lang="en-US" altLang="sv-SE" noProof="0" dirty="0"/>
              <a:t>Adapted to the XQuery 1.0 model</a:t>
            </a:r>
          </a:p>
          <a:p>
            <a:pPr lvl="1"/>
            <a:r>
              <a:rPr lang="en-US" altLang="sv-SE" noProof="0" dirty="0"/>
              <a:t>Used by XSLT 2.0</a:t>
            </a:r>
          </a:p>
          <a:p>
            <a:pPr lvl="1"/>
            <a:r>
              <a:rPr lang="en-US" altLang="sv-SE" noProof="0" dirty="0"/>
              <a:t>Uses node sequences</a:t>
            </a:r>
          </a:p>
          <a:p>
            <a:r>
              <a:rPr lang="en-US" altLang="sv-SE" noProof="0" dirty="0"/>
              <a:t>XPath 3.0 and 3.1</a:t>
            </a:r>
          </a:p>
          <a:p>
            <a:pPr lvl="1"/>
            <a:r>
              <a:rPr lang="en-US" altLang="sv-SE" noProof="0" dirty="0"/>
              <a:t>Together with XQuery 3.0 and XSLT 3.0</a:t>
            </a:r>
          </a:p>
          <a:p>
            <a:pPr lvl="1"/>
            <a:r>
              <a:rPr lang="en-US" altLang="sv-SE" noProof="0" dirty="0"/>
              <a:t>Dynamic functions and more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0DDDBDFD-E9D0-4F01-AC70-8F8F72E5B7B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1.0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186906CA-B0D0-4684-AA15-C64C5C38672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noProof="0" dirty="0"/>
              <a:t>Standard</a:t>
            </a:r>
          </a:p>
          <a:p>
            <a:pPr>
              <a:defRPr/>
            </a:pPr>
            <a:r>
              <a:rPr lang="en-US" noProof="0" dirty="0"/>
              <a:t>Model</a:t>
            </a:r>
          </a:p>
          <a:p>
            <a:pPr>
              <a:defRPr/>
            </a:pPr>
            <a:r>
              <a:rPr lang="en-US" noProof="0" dirty="0"/>
              <a:t>Query language</a:t>
            </a:r>
          </a:p>
          <a:p>
            <a:pPr lvl="1">
              <a:defRPr/>
            </a:pPr>
            <a:r>
              <a:rPr lang="en-US" noProof="0" dirty="0"/>
              <a:t>based on (inspired by) SQL, XQL, XML-QL, </a:t>
            </a:r>
            <a:r>
              <a:rPr lang="en-US" noProof="0" dirty="0" err="1"/>
              <a:t>Lorel</a:t>
            </a:r>
            <a:r>
              <a:rPr lang="en-US" noProof="0" dirty="0"/>
              <a:t>, YATL, etc.</a:t>
            </a:r>
          </a:p>
          <a:p>
            <a:pPr lvl="1">
              <a:defRPr/>
            </a:pPr>
            <a:r>
              <a:rPr lang="en-US" noProof="0" dirty="0"/>
              <a:t>declarative (not procedural)</a:t>
            </a:r>
          </a:p>
          <a:p>
            <a:pPr lvl="1">
              <a:defRPr/>
            </a:pPr>
            <a:r>
              <a:rPr lang="en-US" noProof="0" dirty="0"/>
              <a:t>includes XPath 2.0</a:t>
            </a:r>
          </a:p>
          <a:p>
            <a:pPr lvl="1">
              <a:defRPr/>
            </a:pPr>
            <a:r>
              <a:rPr lang="en-US" noProof="0" dirty="0" err="1"/>
              <a:t>XQueryX</a:t>
            </a:r>
            <a:r>
              <a:rPr lang="en-US" noProof="0" dirty="0"/>
              <a:t> - XQuery in XML syntax</a:t>
            </a:r>
          </a:p>
          <a:p>
            <a:pPr lvl="1">
              <a:defRPr/>
            </a:pPr>
            <a:r>
              <a:rPr lang="en-US" noProof="0" dirty="0"/>
              <a:t>FLWOR (for let where order by return)</a:t>
            </a:r>
          </a:p>
          <a:p>
            <a:pPr lvl="2">
              <a:defRPr/>
            </a:pPr>
            <a:r>
              <a:rPr lang="en-US" dirty="0"/>
              <a:t>Corresponds to </a:t>
            </a:r>
            <a:r>
              <a:rPr lang="en-US" noProof="0" dirty="0"/>
              <a:t>SQL SELECT</a:t>
            </a:r>
          </a:p>
          <a:p>
            <a:pPr lvl="1">
              <a:defRPr/>
            </a:pPr>
            <a:r>
              <a:rPr lang="en-US" noProof="0" dirty="0"/>
              <a:t>transform statements for the rest of the DML statements (from 2011)</a:t>
            </a:r>
          </a:p>
          <a:p>
            <a:pPr lvl="2">
              <a:defRPr/>
            </a:pPr>
            <a:r>
              <a:rPr lang="en-US" noProof="0" dirty="0"/>
              <a:t>separate specification</a:t>
            </a:r>
          </a:p>
          <a:p>
            <a:pPr marL="949325" lvl="2" indent="0">
              <a:buFontTx/>
              <a:buNone/>
              <a:defRPr/>
            </a:pPr>
            <a:endParaRPr lang="en-US" noProof="0" dirty="0"/>
          </a:p>
          <a:p>
            <a:pPr>
              <a:defRPr/>
            </a:pPr>
            <a:r>
              <a:rPr lang="en-US" noProof="0" dirty="0"/>
              <a:t>Next version XQuery 3.0</a:t>
            </a:r>
          </a:p>
          <a:p>
            <a:pPr lvl="1">
              <a:defRPr/>
            </a:pPr>
            <a:r>
              <a:rPr lang="en-US" noProof="0" dirty="0"/>
              <a:t>together with XPath 3.0 and XSLT 3.0</a:t>
            </a:r>
          </a:p>
          <a:p>
            <a:pPr lvl="1">
              <a:defRPr/>
            </a:pPr>
            <a:endParaRPr lang="en-US" noProof="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1F36C270-B71F-4E7D-ADED-15AE411DA02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094163" y="188913"/>
            <a:ext cx="4132262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altLang="sv-SE" sz="3300" noProof="0" dirty="0"/>
              <a:t>Sample data</a:t>
            </a:r>
          </a:p>
        </p:txBody>
      </p:sp>
      <p:sp>
        <p:nvSpPr>
          <p:cNvPr id="40963" name="Rectangle 4">
            <a:extLst>
              <a:ext uri="{FF2B5EF4-FFF2-40B4-BE49-F238E27FC236}">
                <a16:creationId xmlns:a16="http://schemas.microsoft.com/office/drawing/2014/main" id="{4DA20A5C-1BB8-43B5-A8FB-94FE00AB0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00" y="692150"/>
            <a:ext cx="9050338" cy="60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39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397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397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397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397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800" b="0" dirty="0"/>
              <a:t>&lt;Movies&gt;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&lt;Movie </a:t>
            </a:r>
            <a:r>
              <a:rPr lang="sv-SE" altLang="sv-SE" sz="1800" b="0" dirty="0" err="1"/>
              <a:t>Title</a:t>
            </a:r>
            <a:r>
              <a:rPr lang="sv-SE" altLang="sv-SE" sz="1800" b="0" dirty="0"/>
              <a:t>="Driven" </a:t>
            </a:r>
            <a:r>
              <a:rPr lang="sv-SE" altLang="sv-SE" sz="1800" b="0" dirty="0" err="1"/>
              <a:t>Year</a:t>
            </a:r>
            <a:r>
              <a:rPr lang="sv-SE" altLang="sv-SE" sz="1800" b="0" dirty="0"/>
              <a:t>="2001"&gt;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="Burt Reynolds"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="1936"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="Silvester Stallone"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="1946"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="Kip </a:t>
            </a:r>
            <a:r>
              <a:rPr lang="sv-SE" altLang="sv-SE" sz="1800" b="0" dirty="0" err="1"/>
              <a:t>Pardue</a:t>
            </a:r>
            <a:r>
              <a:rPr lang="sv-SE" altLang="sv-SE" sz="1800" b="0" dirty="0"/>
              <a:t>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="1976" Country="Canada"/&gt;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&lt;Director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="Silvester Stallone"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="1946"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ProductionCompany</a:t>
            </a:r>
            <a:r>
              <a:rPr lang="sv-SE" altLang="sv-SE" sz="1800" b="0" dirty="0"/>
              <a:t>&gt;Tri-Star&lt;/</a:t>
            </a:r>
            <a:r>
              <a:rPr lang="sv-SE" altLang="sv-SE" sz="1800" b="0" dirty="0" err="1"/>
              <a:t>ProductionCompany</a:t>
            </a:r>
            <a:r>
              <a:rPr lang="sv-SE" altLang="sv-SE" sz="1800" b="0" dirty="0"/>
              <a:t>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&lt;/Movie&gt;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&lt;Movie </a:t>
            </a:r>
            <a:r>
              <a:rPr lang="sv-SE" altLang="sv-SE" sz="1800" b="0" dirty="0" err="1"/>
              <a:t>Title</a:t>
            </a:r>
            <a:r>
              <a:rPr lang="sv-SE" altLang="sv-SE" sz="1800" b="0" dirty="0"/>
              <a:t>="</a:t>
            </a:r>
            <a:r>
              <a:rPr lang="sv-SE" altLang="sv-SE" sz="1800" b="0" dirty="0" err="1"/>
              <a:t>Antz</a:t>
            </a:r>
            <a:r>
              <a:rPr lang="sv-SE" altLang="sv-SE" sz="1800" b="0" dirty="0"/>
              <a:t>" </a:t>
            </a:r>
            <a:r>
              <a:rPr lang="sv-SE" altLang="sv-SE" sz="1800" b="0" dirty="0" err="1"/>
              <a:t>Year</a:t>
            </a:r>
            <a:r>
              <a:rPr lang="sv-SE" altLang="sv-SE" sz="1800" b="0" dirty="0"/>
              <a:t>="1998"&gt;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="Woody Allen"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="1935"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="Silvester Stallone"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="1946"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Actor</a:t>
            </a:r>
            <a:r>
              <a:rPr lang="sv-SE" altLang="sv-SE" sz="1800" b="0" dirty="0"/>
              <a:t>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="Sharon Stone"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="1958" Country="USA"/&gt;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&lt;Director </a:t>
            </a:r>
            <a:r>
              <a:rPr lang="sv-SE" altLang="sv-SE" sz="1800" b="0" dirty="0" err="1"/>
              <a:t>Name</a:t>
            </a:r>
            <a:r>
              <a:rPr lang="sv-SE" altLang="sv-SE" sz="1800" b="0" dirty="0"/>
              <a:t>="Eric Darnell" </a:t>
            </a:r>
            <a:r>
              <a:rPr lang="sv-SE" altLang="sv-SE" sz="1800" b="0" dirty="0" err="1"/>
              <a:t>YearOfBirth</a:t>
            </a:r>
            <a:r>
              <a:rPr lang="sv-SE" altLang="sv-SE" sz="1800" b="0" dirty="0"/>
              <a:t>="1961" Country="</a:t>
            </a:r>
            <a:r>
              <a:rPr lang="sv-SE" altLang="sv-SE" sz="1800" b="0" dirty="0" err="1"/>
              <a:t>Ireland</a:t>
            </a:r>
            <a:r>
              <a:rPr lang="sv-SE" altLang="sv-SE" sz="1800" b="0" dirty="0"/>
              <a:t>"/&gt;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	&lt;</a:t>
            </a:r>
            <a:r>
              <a:rPr lang="sv-SE" altLang="sv-SE" sz="1800" b="0" dirty="0" err="1"/>
              <a:t>ProductionCompany</a:t>
            </a:r>
            <a:r>
              <a:rPr lang="sv-SE" altLang="sv-SE" sz="1800" b="0" dirty="0"/>
              <a:t>&gt;Universal&lt;/</a:t>
            </a:r>
            <a:r>
              <a:rPr lang="sv-SE" altLang="sv-SE" sz="1800" b="0" dirty="0" err="1"/>
              <a:t>ProductionCompany</a:t>
            </a:r>
            <a:r>
              <a:rPr lang="sv-SE" altLang="sv-SE" sz="1800" b="0" dirty="0"/>
              <a:t>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&lt;/Movie&gt;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&lt;Movie Title="Picking Up the Pieces" Year="2000"&gt;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&lt;Actor Name="Woody Allen" </a:t>
            </a:r>
            <a:r>
              <a:rPr lang="en-US" altLang="sv-SE" sz="1800" b="0" dirty="0" err="1"/>
              <a:t>YearOfBirth</a:t>
            </a:r>
            <a:r>
              <a:rPr lang="en-US" altLang="sv-SE" sz="1800" b="0" dirty="0"/>
              <a:t>="1935" Country="USA"/&gt;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&lt;Actor Name="Sharon Stone" </a:t>
            </a:r>
            <a:r>
              <a:rPr lang="en-US" altLang="sv-SE" sz="1800" b="0" dirty="0" err="1"/>
              <a:t>YearOfBirth</a:t>
            </a:r>
            <a:r>
              <a:rPr lang="en-US" altLang="sv-SE" sz="1800" b="0" dirty="0"/>
              <a:t>="1958" Country="USA"/&gt;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&lt;Actor Name="Alfonso Arau" </a:t>
            </a:r>
            <a:r>
              <a:rPr lang="en-US" altLang="sv-SE" sz="1800" b="0" dirty="0" err="1"/>
              <a:t>YearOfBirth</a:t>
            </a:r>
            <a:r>
              <a:rPr lang="en-US" altLang="sv-SE" sz="1800" b="0" dirty="0"/>
              <a:t>="1948" Country="USA"/&gt;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&lt;Director Name="Eric Darnell" </a:t>
            </a:r>
            <a:r>
              <a:rPr lang="en-US" altLang="sv-SE" sz="1800" b="0" dirty="0" err="1"/>
              <a:t>YearOfBirth</a:t>
            </a:r>
            <a:r>
              <a:rPr lang="en-US" altLang="sv-SE" sz="1800" b="0" dirty="0"/>
              <a:t>="1961" Country="Ireland"/&gt;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	&lt;</a:t>
            </a:r>
            <a:r>
              <a:rPr lang="en-US" altLang="sv-SE" sz="1800" b="0" dirty="0" err="1"/>
              <a:t>ProductionCompany</a:t>
            </a:r>
            <a:r>
              <a:rPr lang="en-US" altLang="sv-SE" sz="1800" b="0" dirty="0"/>
              <a:t>&gt;Tri-Star&lt;/</a:t>
            </a:r>
            <a:r>
              <a:rPr lang="en-US" altLang="sv-SE" sz="1800" b="0" dirty="0" err="1"/>
              <a:t>ProductionCompany</a:t>
            </a:r>
            <a:r>
              <a:rPr lang="en-US" altLang="sv-SE" sz="1800" b="0" dirty="0"/>
              <a:t>&gt;</a:t>
            </a:r>
          </a:p>
          <a:p>
            <a:pPr>
              <a:lnSpc>
                <a:spcPct val="90000"/>
              </a:lnSpc>
            </a:pPr>
            <a:r>
              <a:rPr lang="en-US" altLang="sv-SE" sz="1800" b="0" dirty="0"/>
              <a:t>	&lt;/Movie&gt;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	…</a:t>
            </a:r>
          </a:p>
          <a:p>
            <a:pPr>
              <a:lnSpc>
                <a:spcPct val="90000"/>
              </a:lnSpc>
            </a:pPr>
            <a:r>
              <a:rPr lang="sv-SE" altLang="sv-SE" sz="1800" b="0" dirty="0"/>
              <a:t>&lt;/Movies&gt;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8B7551FC-94A7-4995-ADD4-A77733A5D72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XML Path expressions (XPath)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FB459EF1-5C09-42BF-9AB1-9D8F5C26848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785813"/>
            <a:ext cx="8958262" cy="571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sequence of element names / node names</a:t>
            </a:r>
          </a:p>
          <a:p>
            <a:pPr lvl="1"/>
            <a:r>
              <a:rPr lang="en-US" altLang="sv-SE" noProof="0" dirty="0" err="1"/>
              <a:t>elementX</a:t>
            </a:r>
            <a:r>
              <a:rPr lang="en-US" altLang="sv-SE" noProof="0" dirty="0"/>
              <a:t>/</a:t>
            </a:r>
            <a:r>
              <a:rPr lang="en-US" altLang="sv-SE" noProof="0" dirty="0" err="1"/>
              <a:t>elementY</a:t>
            </a:r>
            <a:r>
              <a:rPr lang="en-US" altLang="sv-SE" noProof="0" dirty="0"/>
              <a:t>/</a:t>
            </a:r>
            <a:r>
              <a:rPr lang="en-US" altLang="sv-SE" noProof="0" dirty="0" err="1"/>
              <a:t>elementZ</a:t>
            </a:r>
            <a:endParaRPr lang="en-US" altLang="sv-SE" noProof="0" dirty="0"/>
          </a:p>
          <a:p>
            <a:r>
              <a:rPr lang="en-US" altLang="sv-SE" noProof="0" dirty="0" err="1"/>
              <a:t>attribut</a:t>
            </a:r>
            <a:r>
              <a:rPr lang="en-US" altLang="sv-SE" dirty="0"/>
              <a:t>es</a:t>
            </a:r>
            <a:endParaRPr lang="en-US" altLang="sv-SE" noProof="0" dirty="0"/>
          </a:p>
          <a:p>
            <a:pPr lvl="1"/>
            <a:r>
              <a:rPr lang="en-US" altLang="sv-SE" noProof="0" dirty="0"/>
              <a:t>@attributeA</a:t>
            </a:r>
          </a:p>
          <a:p>
            <a:r>
              <a:rPr lang="en-US" altLang="sv-SE" noProof="0" dirty="0"/>
              <a:t>Union | and Concatenation ,</a:t>
            </a:r>
          </a:p>
          <a:p>
            <a:pPr lvl="1"/>
            <a:r>
              <a:rPr lang="en-US" altLang="sv-SE" noProof="0" dirty="0"/>
              <a:t>Union | only with nodes</a:t>
            </a:r>
          </a:p>
          <a:p>
            <a:pPr lvl="1"/>
            <a:r>
              <a:rPr lang="en-US" altLang="sv-SE" noProof="0" dirty="0"/>
              <a:t>Concatenation , nodes and values</a:t>
            </a:r>
          </a:p>
          <a:p>
            <a:r>
              <a:rPr lang="en-US" altLang="sv-SE" noProof="0" dirty="0"/>
              <a:t>Intersection and difference (from XPath 2)</a:t>
            </a:r>
          </a:p>
          <a:p>
            <a:pPr lvl="1"/>
            <a:r>
              <a:rPr lang="en-US" altLang="sv-SE" noProof="0" dirty="0"/>
              <a:t>intersect, except</a:t>
            </a:r>
          </a:p>
          <a:p>
            <a:pPr lvl="1"/>
            <a:r>
              <a:rPr lang="en-US" altLang="sv-SE" noProof="0" dirty="0"/>
              <a:t>Only nodes</a:t>
            </a:r>
          </a:p>
          <a:p>
            <a:r>
              <a:rPr lang="en-US" altLang="sv-SE" noProof="0" dirty="0"/>
              <a:t>Axes </a:t>
            </a:r>
          </a:p>
          <a:p>
            <a:pPr lvl="1"/>
            <a:r>
              <a:rPr lang="en-US" altLang="sv-SE" noProof="0" dirty="0"/>
              <a:t>child, parent, ancestor, descendant, following, preceding, …</a:t>
            </a:r>
          </a:p>
          <a:p>
            <a:pPr lvl="1"/>
            <a:r>
              <a:rPr lang="en-US" altLang="sv-SE" noProof="0" dirty="0"/>
              <a:t>abbreviations: . and .. ("current node" and "parent node")</a:t>
            </a:r>
          </a:p>
          <a:p>
            <a:r>
              <a:rPr lang="en-US" altLang="sv-SE" noProof="0" dirty="0"/>
              <a:t>Predicates</a:t>
            </a:r>
          </a:p>
          <a:p>
            <a:pPr lvl="1"/>
            <a:r>
              <a:rPr lang="en-US" altLang="sv-SE" noProof="0" dirty="0"/>
              <a:t>[ </a:t>
            </a:r>
            <a:r>
              <a:rPr lang="en-US" altLang="sv-SE" dirty="0"/>
              <a:t>condition</a:t>
            </a:r>
            <a:r>
              <a:rPr lang="en-US" altLang="sv-SE" noProof="0" dirty="0"/>
              <a:t> 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659E2900-E12E-4786-A2DB-1B45996B34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XPath - Examples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4052721-2805-4933-88C6-5CC1418EBE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All movies (Movie nodes):</a:t>
            </a:r>
          </a:p>
          <a:p>
            <a:pPr lvl="1" eaLnBrk="1" hangingPunct="1"/>
            <a:r>
              <a:rPr lang="en-US" altLang="sv-SE" noProof="0" dirty="0"/>
              <a:t>/</a:t>
            </a:r>
            <a:r>
              <a:rPr lang="en-US" altLang="sv-SE" dirty="0"/>
              <a:t>Movies</a:t>
            </a:r>
            <a:r>
              <a:rPr lang="en-US" altLang="sv-SE" noProof="0" dirty="0"/>
              <a:t>/Movie</a:t>
            </a:r>
          </a:p>
          <a:p>
            <a:pPr lvl="1" eaLnBrk="1" hangingPunct="1"/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endParaRPr lang="en-US" altLang="sv-SE" noProof="0" dirty="0"/>
          </a:p>
          <a:p>
            <a:pPr eaLnBrk="1" hangingPunct="1"/>
            <a:r>
              <a:rPr lang="en-US" altLang="sv-SE" noProof="0" dirty="0"/>
              <a:t>All movies (Movie nodes) from year 2000</a:t>
            </a:r>
          </a:p>
          <a:p>
            <a:pPr lvl="1" eaLnBrk="1" hangingPunct="1"/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[@Year=2000]</a:t>
            </a:r>
          </a:p>
          <a:p>
            <a:pPr eaLnBrk="1" hangingPunct="1"/>
            <a:r>
              <a:rPr lang="en-US" altLang="sv-SE" noProof="0" dirty="0"/>
              <a:t>Years </a:t>
            </a:r>
            <a:r>
              <a:rPr lang="en-US" altLang="sv-SE" dirty="0"/>
              <a:t>of movies by </a:t>
            </a:r>
            <a:r>
              <a:rPr lang="en-US" altLang="sv-SE" noProof="0" dirty="0"/>
              <a:t>Universal</a:t>
            </a:r>
          </a:p>
          <a:p>
            <a:pPr lvl="1" eaLnBrk="1" hangingPunct="1"/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</a:t>
            </a:r>
            <a:r>
              <a:rPr lang="en-US" altLang="sv-SE" noProof="0" dirty="0" err="1"/>
              <a:t>ProductionCompany</a:t>
            </a:r>
            <a:r>
              <a:rPr lang="en-US" altLang="sv-SE" noProof="0" dirty="0"/>
              <a:t>='Universal']/@Year</a:t>
            </a:r>
          </a:p>
          <a:p>
            <a:pPr eaLnBrk="1" hangingPunct="1"/>
            <a:r>
              <a:rPr lang="en-US" altLang="sv-SE" noProof="0" dirty="0"/>
              <a:t>Directors of movies from 2000 and 2003</a:t>
            </a:r>
          </a:p>
          <a:p>
            <a:pPr lvl="1" eaLnBrk="1" hangingPunct="1"/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[@Year=2000]/Director | //Movie[@Year=2003]/Director</a:t>
            </a:r>
          </a:p>
          <a:p>
            <a:pPr eaLnBrk="1" hangingPunct="1"/>
            <a:r>
              <a:rPr lang="en-US" altLang="sv-SE" noProof="0" dirty="0"/>
              <a:t>Movie titles with Woody Allen (as actor)</a:t>
            </a:r>
          </a:p>
          <a:p>
            <a:pPr lvl="1" eaLnBrk="1" hangingPunct="1"/>
            <a:r>
              <a:rPr lang="en-US" altLang="sv-SE" noProof="0" dirty="0"/>
              <a:t>//Actor[@Name='Woody Allen']/../@Title</a:t>
            </a:r>
          </a:p>
          <a:p>
            <a:pPr eaLnBrk="1" hangingPunct="1"/>
            <a:r>
              <a:rPr lang="en-US" altLang="sv-SE" noProof="0" dirty="0"/>
              <a:t>Root (document node)</a:t>
            </a:r>
          </a:p>
          <a:p>
            <a:pPr lvl="1" eaLnBrk="1" hangingPunct="1"/>
            <a:r>
              <a:rPr lang="en-US" altLang="sv-SE" dirty="0"/>
              <a:t>/</a:t>
            </a:r>
            <a:endParaRPr lang="en-US" altLang="sv-SE" noProof="0" dirty="0"/>
          </a:p>
          <a:p>
            <a:pPr eaLnBrk="1" hangingPunct="1"/>
            <a:endParaRPr lang="en-US" altLang="sv-SE" noProof="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A3CA2E3-AA0D-4CDE-B030-3AAA80FCA5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XPath Axes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93B06494-077D-4713-A630-6C87AD7455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child</a:t>
            </a:r>
          </a:p>
          <a:p>
            <a:pPr lvl="1" eaLnBrk="1" hangingPunct="1"/>
            <a:r>
              <a:rPr lang="en-US" altLang="sv-SE" noProof="0" dirty="0"/>
              <a:t>//Movie/child::Director</a:t>
            </a:r>
          </a:p>
          <a:p>
            <a:pPr lvl="1" eaLnBrk="1" hangingPunct="1"/>
            <a:r>
              <a:rPr lang="en-US" altLang="sv-SE" dirty="0"/>
              <a:t>abbreviation</a:t>
            </a:r>
            <a:r>
              <a:rPr lang="en-US" altLang="sv-SE" noProof="0" dirty="0"/>
              <a:t>: //Movie/Director</a:t>
            </a:r>
          </a:p>
          <a:p>
            <a:pPr eaLnBrk="1" hangingPunct="1"/>
            <a:r>
              <a:rPr lang="en-US" altLang="sv-SE" noProof="0" dirty="0"/>
              <a:t>descendant</a:t>
            </a:r>
          </a:p>
          <a:p>
            <a:pPr lvl="1" eaLnBrk="1" hangingPunct="1"/>
            <a:r>
              <a:rPr lang="en-US" altLang="sv-SE" noProof="0" dirty="0"/>
              <a:t>child, or child's child, etc.</a:t>
            </a:r>
          </a:p>
          <a:p>
            <a:pPr lvl="1" eaLnBrk="1" hangingPunct="1"/>
            <a:r>
              <a:rPr lang="en-US" altLang="sv-SE" noProof="0" dirty="0"/>
              <a:t>/Movies/descendant::Director</a:t>
            </a:r>
          </a:p>
          <a:p>
            <a:pPr lvl="1" eaLnBrk="1" hangingPunct="1"/>
            <a:r>
              <a:rPr lang="en-US" altLang="sv-SE" dirty="0"/>
              <a:t>abbreviation</a:t>
            </a:r>
            <a:r>
              <a:rPr lang="en-US" altLang="sv-SE" noProof="0" dirty="0"/>
              <a:t>: /Movies//Director</a:t>
            </a:r>
          </a:p>
          <a:p>
            <a:pPr eaLnBrk="1" hangingPunct="1"/>
            <a:r>
              <a:rPr lang="en-US" altLang="sv-SE" noProof="0" dirty="0"/>
              <a:t>parent</a:t>
            </a:r>
          </a:p>
          <a:p>
            <a:pPr lvl="1" eaLnBrk="1" hangingPunct="1"/>
            <a:r>
              <a:rPr lang="en-US" altLang="sv-SE" noProof="0" dirty="0"/>
              <a:t>//</a:t>
            </a:r>
            <a:r>
              <a:rPr lang="en-US" altLang="sv-SE" noProof="0" dirty="0" err="1"/>
              <a:t>Direc</a:t>
            </a:r>
            <a:r>
              <a:rPr lang="en-US" altLang="sv-SE" dirty="0"/>
              <a:t>tor</a:t>
            </a:r>
            <a:r>
              <a:rPr lang="en-US" altLang="sv-SE" noProof="0" dirty="0"/>
              <a:t>/parent::</a:t>
            </a:r>
            <a:r>
              <a:rPr lang="en-US" altLang="sv-SE" dirty="0"/>
              <a:t>Movie</a:t>
            </a:r>
            <a:endParaRPr lang="en-US" altLang="sv-SE" noProof="0" dirty="0"/>
          </a:p>
          <a:p>
            <a:pPr lvl="1" eaLnBrk="1" hangingPunct="1"/>
            <a:r>
              <a:rPr lang="en-US" altLang="sv-SE" noProof="0" dirty="0"/>
              <a:t>abbreviation: //Director/.. (no guarantee the parent is a Movie node)</a:t>
            </a:r>
          </a:p>
          <a:p>
            <a:pPr lvl="1" eaLnBrk="1" hangingPunct="1"/>
            <a:r>
              <a:rPr lang="en-US" altLang="sv-SE" noProof="0" dirty="0"/>
              <a:t>//Director/parent::*</a:t>
            </a:r>
          </a:p>
          <a:p>
            <a:pPr eaLnBrk="1" hangingPunct="1"/>
            <a:r>
              <a:rPr lang="en-US" altLang="sv-SE" noProof="0" dirty="0"/>
              <a:t>ancestor</a:t>
            </a:r>
          </a:p>
          <a:p>
            <a:pPr lvl="1" eaLnBrk="1" hangingPunct="1"/>
            <a:r>
              <a:rPr lang="en-US" altLang="sv-SE" noProof="0" dirty="0"/>
              <a:t>parent, or parent's parent, etc.</a:t>
            </a:r>
          </a:p>
          <a:p>
            <a:pPr lvl="1" eaLnBrk="1" hangingPunct="1"/>
            <a:r>
              <a:rPr lang="en-US" altLang="sv-SE" noProof="0" dirty="0"/>
              <a:t>//Director/ancestor::</a:t>
            </a:r>
            <a:r>
              <a:rPr lang="en-US" altLang="sv-SE" dirty="0"/>
              <a:t>Movies</a:t>
            </a:r>
            <a:endParaRPr lang="en-US" altLang="sv-SE" noProof="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91AAB8B1-6C40-44AD-A718-8B7E76C01A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XPath Axes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499A718E-1D9A-4441-BB9A-7E3F7A9516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attribute</a:t>
            </a:r>
          </a:p>
          <a:p>
            <a:pPr lvl="1" eaLnBrk="1" hangingPunct="1"/>
            <a:r>
              <a:rPr lang="en-US" altLang="sv-SE" noProof="0" dirty="0"/>
              <a:t>//Movie/attribute::Title</a:t>
            </a:r>
          </a:p>
          <a:p>
            <a:pPr lvl="1" eaLnBrk="1" hangingPunct="1"/>
            <a:r>
              <a:rPr lang="en-US" altLang="sv-SE" noProof="0" dirty="0"/>
              <a:t>abbreviation: //Movie/@Title</a:t>
            </a:r>
          </a:p>
          <a:p>
            <a:pPr eaLnBrk="1" hangingPunct="1"/>
            <a:r>
              <a:rPr lang="en-US" altLang="sv-SE" noProof="0" dirty="0"/>
              <a:t>self</a:t>
            </a:r>
          </a:p>
          <a:p>
            <a:pPr lvl="1" eaLnBrk="1" hangingPunct="1"/>
            <a:r>
              <a:rPr lang="en-US" altLang="sv-SE" noProof="0" dirty="0"/>
              <a:t>//Movie/self::Movie</a:t>
            </a:r>
          </a:p>
          <a:p>
            <a:pPr lvl="1" eaLnBrk="1" hangingPunct="1"/>
            <a:r>
              <a:rPr lang="en-US" altLang="sv-SE" noProof="0" dirty="0"/>
              <a:t>abbreviation: //</a:t>
            </a:r>
            <a:r>
              <a:rPr lang="en-US" altLang="sv-SE" dirty="0"/>
              <a:t>Movie</a:t>
            </a:r>
            <a:r>
              <a:rPr lang="en-US" altLang="sv-SE" noProof="0" dirty="0"/>
              <a:t>/.</a:t>
            </a:r>
          </a:p>
          <a:p>
            <a:pPr eaLnBrk="1" hangingPunct="1"/>
            <a:r>
              <a:rPr lang="en-US" altLang="sv-SE" noProof="0" dirty="0"/>
              <a:t>descendant-or-self</a:t>
            </a:r>
          </a:p>
          <a:p>
            <a:pPr lvl="1" eaLnBrk="1" hangingPunct="1"/>
            <a:r>
              <a:rPr lang="en-US" altLang="sv-SE" noProof="0" dirty="0"/>
              <a:t>//Movie/descendant-or-self::</a:t>
            </a:r>
            <a:r>
              <a:rPr lang="en-US" altLang="sv-SE" dirty="0"/>
              <a:t>Director</a:t>
            </a:r>
            <a:endParaRPr lang="en-US" altLang="sv-SE" noProof="0" dirty="0"/>
          </a:p>
          <a:p>
            <a:pPr lvl="1" eaLnBrk="1" hangingPunct="1"/>
            <a:r>
              <a:rPr lang="en-US" altLang="sv-SE" noProof="0" dirty="0"/>
              <a:t>//Movie/descendant-or-self::</a:t>
            </a:r>
            <a:r>
              <a:rPr lang="en-US" altLang="sv-SE" dirty="0"/>
              <a:t>Movie</a:t>
            </a:r>
            <a:endParaRPr lang="en-US" altLang="sv-SE" noProof="0" dirty="0"/>
          </a:p>
          <a:p>
            <a:pPr eaLnBrk="1" hangingPunct="1"/>
            <a:r>
              <a:rPr lang="en-US" altLang="sv-SE" noProof="0" dirty="0"/>
              <a:t>ancestor-or-self</a:t>
            </a:r>
          </a:p>
          <a:p>
            <a:pPr lvl="1" eaLnBrk="1" hangingPunct="1"/>
            <a:r>
              <a:rPr lang="en-US" altLang="sv-SE" noProof="0" dirty="0"/>
              <a:t>//Director/ancestor-or-self::</a:t>
            </a:r>
            <a:r>
              <a:rPr lang="en-US" altLang="sv-SE" dirty="0"/>
              <a:t>Director</a:t>
            </a:r>
            <a:endParaRPr lang="en-US" altLang="sv-SE" noProof="0" dirty="0"/>
          </a:p>
          <a:p>
            <a:pPr lvl="1" eaLnBrk="1" hangingPunct="1"/>
            <a:r>
              <a:rPr lang="en-US" altLang="sv-SE" noProof="0" dirty="0"/>
              <a:t>//Director/ancestor-or-self::</a:t>
            </a:r>
            <a:r>
              <a:rPr lang="en-US" altLang="sv-SE" dirty="0"/>
              <a:t>Movie</a:t>
            </a:r>
            <a:endParaRPr lang="en-US" altLang="sv-SE" noProof="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D51194DE-D7A0-4E6F-AD11-7E2D13A182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XPath Axes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B3DD92A1-FB93-4B1A-AD83-7790A46C6B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following-sibling</a:t>
            </a:r>
          </a:p>
          <a:p>
            <a:pPr lvl="1" eaLnBrk="1" hangingPunct="1"/>
            <a:r>
              <a:rPr lang="en-US" altLang="sv-SE" noProof="0" dirty="0"/>
              <a:t>//Movie/Actor/following-sibling::Actor</a:t>
            </a:r>
          </a:p>
          <a:p>
            <a:pPr eaLnBrk="1" hangingPunct="1"/>
            <a:r>
              <a:rPr lang="en-US" altLang="sv-SE" noProof="0" dirty="0"/>
              <a:t>preceding-sibling</a:t>
            </a:r>
          </a:p>
          <a:p>
            <a:pPr lvl="1" eaLnBrk="1" hangingPunct="1"/>
            <a:r>
              <a:rPr lang="en-US" altLang="sv-SE" noProof="0" dirty="0"/>
              <a:t>//Movie/Actor/preceding-sibling::</a:t>
            </a:r>
            <a:r>
              <a:rPr lang="en-US" altLang="sv-SE" dirty="0"/>
              <a:t>Actor</a:t>
            </a:r>
            <a:endParaRPr lang="en-US" altLang="sv-SE" noProof="0" dirty="0"/>
          </a:p>
          <a:p>
            <a:pPr eaLnBrk="1" hangingPunct="1"/>
            <a:r>
              <a:rPr lang="en-US" altLang="sv-SE" noProof="0" dirty="0"/>
              <a:t>following</a:t>
            </a:r>
          </a:p>
          <a:p>
            <a:pPr lvl="1" eaLnBrk="1" hangingPunct="1"/>
            <a:r>
              <a:rPr lang="en-US" altLang="sv-SE" noProof="0" dirty="0"/>
              <a:t>nodes that follow, but are not descendants or attributes or namespaces</a:t>
            </a:r>
          </a:p>
          <a:p>
            <a:pPr lvl="1" eaLnBrk="1" hangingPunct="1"/>
            <a:r>
              <a:rPr lang="en-US" altLang="sv-SE" noProof="0" dirty="0"/>
              <a:t>//Movie/following::</a:t>
            </a:r>
            <a:r>
              <a:rPr lang="en-US" altLang="sv-SE" dirty="0"/>
              <a:t>Actor</a:t>
            </a:r>
            <a:endParaRPr lang="en-US" altLang="sv-SE" noProof="0" dirty="0"/>
          </a:p>
          <a:p>
            <a:pPr eaLnBrk="1" hangingPunct="1"/>
            <a:r>
              <a:rPr lang="en-US" altLang="sv-SE" noProof="0" dirty="0"/>
              <a:t>preceding</a:t>
            </a:r>
          </a:p>
          <a:p>
            <a:pPr lvl="1" eaLnBrk="1" hangingPunct="1"/>
            <a:r>
              <a:rPr lang="en-US" altLang="sv-SE" noProof="0" dirty="0"/>
              <a:t>nodes that come before, but are </a:t>
            </a:r>
            <a:r>
              <a:rPr lang="en-US" altLang="sv-SE" dirty="0"/>
              <a:t>not </a:t>
            </a:r>
            <a:r>
              <a:rPr lang="en-US" altLang="sv-SE" noProof="0" dirty="0"/>
              <a:t>ancestors or attributes or namespaces</a:t>
            </a:r>
          </a:p>
          <a:p>
            <a:pPr lvl="1" eaLnBrk="1" hangingPunct="1"/>
            <a:r>
              <a:rPr lang="en-US" altLang="sv-SE" noProof="0" dirty="0"/>
              <a:t>//</a:t>
            </a:r>
            <a:r>
              <a:rPr lang="en-US" altLang="sv-SE" dirty="0"/>
              <a:t>Actor</a:t>
            </a:r>
            <a:r>
              <a:rPr lang="en-US" altLang="sv-SE" noProof="0" dirty="0"/>
              <a:t>/preceding::Movie</a:t>
            </a:r>
          </a:p>
          <a:p>
            <a:pPr eaLnBrk="1" hangingPunct="1"/>
            <a:r>
              <a:rPr lang="en-US" altLang="sv-SE" noProof="0" dirty="0"/>
              <a:t>namespace (deprecated in XPath 2.0)</a:t>
            </a:r>
          </a:p>
          <a:p>
            <a:pPr lvl="1" eaLnBrk="1" hangingPunct="1"/>
            <a:r>
              <a:rPr lang="en-US" altLang="sv-SE" noProof="0" dirty="0"/>
              <a:t>/Movies/namespace::*</a:t>
            </a:r>
          </a:p>
          <a:p>
            <a:pPr lvl="1" eaLnBrk="1" hangingPunct="1"/>
            <a:r>
              <a:rPr lang="en-US" altLang="sv-SE" noProof="0" dirty="0"/>
              <a:t>replaced by functions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2C3D87F6-AA37-4D27-ACFE-48390237E4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XQuery/XPath functions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2C81D35D-A3DE-47C1-993E-86D5D05F46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Sequence functions:</a:t>
            </a:r>
          </a:p>
          <a:p>
            <a:pPr lvl="1" eaLnBrk="1" hangingPunct="1"/>
            <a:r>
              <a:rPr lang="en-US" altLang="sv-SE" noProof="0" dirty="0"/>
              <a:t>distinct-values(s)</a:t>
            </a:r>
          </a:p>
          <a:p>
            <a:pPr lvl="2" eaLnBrk="1" hangingPunct="1"/>
            <a:r>
              <a:rPr lang="en-US" altLang="sv-SE" noProof="0" dirty="0"/>
              <a:t>based on string-value()</a:t>
            </a:r>
          </a:p>
          <a:p>
            <a:pPr lvl="1" eaLnBrk="1" hangingPunct="1"/>
            <a:r>
              <a:rPr lang="en-US" altLang="sv-SE" noProof="0" dirty="0"/>
              <a:t>count(s), min(s), max(s), sum(s), avg(s)</a:t>
            </a:r>
          </a:p>
          <a:p>
            <a:pPr lvl="1" eaLnBrk="1" hangingPunct="1"/>
            <a:r>
              <a:rPr lang="en-US" altLang="sv-SE" noProof="0" dirty="0"/>
              <a:t>empty(s), exists(s)</a:t>
            </a:r>
          </a:p>
          <a:p>
            <a:pPr lvl="1" eaLnBrk="1" hangingPunct="1"/>
            <a:r>
              <a:rPr lang="en-US" altLang="sv-SE" noProof="0" dirty="0"/>
              <a:t>reverse(s)</a:t>
            </a:r>
          </a:p>
          <a:p>
            <a:pPr eaLnBrk="1" hangingPunct="1"/>
            <a:endParaRPr lang="en-US" altLang="sv-SE" noProof="0" dirty="0"/>
          </a:p>
          <a:p>
            <a:pPr eaLnBrk="1" hangingPunct="1"/>
            <a:r>
              <a:rPr lang="en-US" altLang="sv-SE" noProof="0" dirty="0"/>
              <a:t>Node functions:</a:t>
            </a:r>
          </a:p>
          <a:p>
            <a:pPr lvl="1" eaLnBrk="1" hangingPunct="1"/>
            <a:r>
              <a:rPr lang="en-US" altLang="sv-SE" noProof="0" dirty="0"/>
              <a:t>name(n), local-name(n), node-name(n)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08B5F513-94CF-4823-9719-600FFBBDDE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XQuery/XPath functions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1D9D096E-A4F0-4576-8057-C66DD721BE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noProof="0" dirty="0"/>
              <a:t>String functions:</a:t>
            </a:r>
          </a:p>
          <a:p>
            <a:pPr lvl="1" eaLnBrk="1" hangingPunct="1"/>
            <a:r>
              <a:rPr lang="en-US" altLang="sv-SE" noProof="0" dirty="0"/>
              <a:t>matches(s, </a:t>
            </a:r>
            <a:r>
              <a:rPr lang="en-US" altLang="sv-SE" noProof="0" dirty="0" err="1"/>
              <a:t>regexp</a:t>
            </a:r>
            <a:r>
              <a:rPr lang="en-US" altLang="sv-SE" noProof="0" dirty="0"/>
              <a:t>)</a:t>
            </a:r>
          </a:p>
          <a:p>
            <a:pPr lvl="1" eaLnBrk="1" hangingPunct="1"/>
            <a:r>
              <a:rPr lang="en-US" altLang="sv-SE" noProof="0" dirty="0" err="1"/>
              <a:t>concat</a:t>
            </a:r>
            <a:r>
              <a:rPr lang="en-US" altLang="sv-SE" noProof="0" dirty="0"/>
              <a:t>(s1,s2)</a:t>
            </a:r>
          </a:p>
          <a:p>
            <a:pPr lvl="2" eaLnBrk="1" hangingPunct="1"/>
            <a:r>
              <a:rPr lang="en-US" altLang="sv-SE" noProof="0" dirty="0"/>
              <a:t>operator || from XPath 3 </a:t>
            </a:r>
            <a:r>
              <a:rPr lang="en-US" altLang="sv-SE" dirty="0"/>
              <a:t>and</a:t>
            </a:r>
            <a:r>
              <a:rPr lang="en-US" altLang="sv-SE" noProof="0" dirty="0"/>
              <a:t> XQuery 3</a:t>
            </a:r>
          </a:p>
          <a:p>
            <a:pPr lvl="2" eaLnBrk="1" hangingPunct="1"/>
            <a:r>
              <a:rPr lang="en-US" altLang="sv-SE" noProof="0" dirty="0"/>
              <a:t>s1 || s2</a:t>
            </a:r>
          </a:p>
          <a:p>
            <a:pPr lvl="1" eaLnBrk="1" hangingPunct="1"/>
            <a:r>
              <a:rPr lang="en-US" altLang="sv-SE" noProof="0" dirty="0"/>
              <a:t>starts-with(s1,s2), ends-with(s1,s2), contains(s1,s2) </a:t>
            </a:r>
          </a:p>
          <a:p>
            <a:pPr lvl="1" eaLnBrk="1" hangingPunct="1"/>
            <a:r>
              <a:rPr lang="en-US" altLang="sv-SE" noProof="0" dirty="0"/>
              <a:t>substring(s, start), substring(s, start, length)</a:t>
            </a:r>
          </a:p>
          <a:p>
            <a:pPr lvl="1" eaLnBrk="1" hangingPunct="1"/>
            <a:r>
              <a:rPr lang="en-US" altLang="sv-SE" noProof="0" dirty="0"/>
              <a:t>lower-case(s), upper-case(s)</a:t>
            </a:r>
          </a:p>
          <a:p>
            <a:pPr lvl="1" eaLnBrk="1" hangingPunct="1"/>
            <a:r>
              <a:rPr lang="en-US" altLang="sv-SE" noProof="0" dirty="0"/>
              <a:t>replace(s, pattern, replacement)</a:t>
            </a:r>
          </a:p>
          <a:p>
            <a:pPr lvl="1" eaLnBrk="1" hangingPunct="1"/>
            <a:r>
              <a:rPr lang="en-US" altLang="sv-SE" noProof="0" dirty="0"/>
              <a:t>tokenize(s, pattern)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95CFB47D-B10B-46A8-8C66-A548E341D1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XQuery/XPath functions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B3681BB-6F57-4D7B-A287-4F0088BE6B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2100" noProof="0" dirty="0"/>
              <a:t>Other functions:</a:t>
            </a:r>
          </a:p>
          <a:p>
            <a:pPr lvl="1" eaLnBrk="1" hangingPunct="1"/>
            <a:r>
              <a:rPr lang="en-US" altLang="sv-SE" sz="1700" noProof="0" dirty="0"/>
              <a:t>doc(URI)</a:t>
            </a:r>
          </a:p>
          <a:p>
            <a:pPr lvl="1" eaLnBrk="1" hangingPunct="1"/>
            <a:r>
              <a:rPr lang="en-US" altLang="sv-SE" sz="1700" noProof="0" dirty="0"/>
              <a:t>put(n, URI)</a:t>
            </a:r>
          </a:p>
          <a:p>
            <a:pPr lvl="1" eaLnBrk="1" hangingPunct="1"/>
            <a:r>
              <a:rPr lang="en-US" altLang="sv-SE" sz="1700" noProof="0" dirty="0"/>
              <a:t>not(e)</a:t>
            </a:r>
          </a:p>
          <a:p>
            <a:pPr lvl="1" eaLnBrk="1" hangingPunct="1"/>
            <a:r>
              <a:rPr lang="en-US" altLang="sv-SE" sz="1700" noProof="0" dirty="0"/>
              <a:t>Many date and time functions</a:t>
            </a:r>
          </a:p>
          <a:p>
            <a:pPr lvl="1" eaLnBrk="1" hangingPunct="1"/>
            <a:r>
              <a:rPr lang="en-US" altLang="sv-SE" sz="1700" noProof="0" dirty="0"/>
              <a:t>Many numerical functions</a:t>
            </a:r>
          </a:p>
          <a:p>
            <a:pPr lvl="1" eaLnBrk="1" hangingPunct="1"/>
            <a:r>
              <a:rPr lang="en-US" altLang="sv-SE" sz="1700" noProof="0" dirty="0"/>
              <a:t>data(ns) - sequence of nodes to sequence of atomic values</a:t>
            </a:r>
          </a:p>
          <a:p>
            <a:pPr lvl="1" eaLnBrk="1" hangingPunct="1"/>
            <a:r>
              <a:rPr lang="en-US" altLang="sv-SE" sz="1700" noProof="0" dirty="0"/>
              <a:t>number(n) - the value of the node as a number or </a:t>
            </a:r>
            <a:r>
              <a:rPr lang="en-US" altLang="sv-SE" sz="1700" noProof="0" dirty="0" err="1"/>
              <a:t>NaN</a:t>
            </a:r>
            <a:endParaRPr lang="en-US" altLang="sv-SE" sz="1700" noProof="0" dirty="0"/>
          </a:p>
          <a:p>
            <a:pPr lvl="1" eaLnBrk="1" hangingPunct="1"/>
            <a:r>
              <a:rPr lang="en-US" altLang="sv-SE" sz="1700" noProof="0" dirty="0"/>
              <a:t>string(n) - </a:t>
            </a:r>
            <a:r>
              <a:rPr lang="en-US" altLang="sv-SE" sz="1700" dirty="0"/>
              <a:t>the value of the </a:t>
            </a:r>
            <a:r>
              <a:rPr lang="en-US" altLang="sv-SE" sz="1700" noProof="0" dirty="0"/>
              <a:t>node as a string</a:t>
            </a:r>
          </a:p>
          <a:p>
            <a:pPr lvl="1" eaLnBrk="1" hangingPunct="1"/>
            <a:r>
              <a:rPr lang="en-US" altLang="sv-SE" sz="1700" noProof="0" dirty="0"/>
              <a:t>current-time(), current-date(), current-</a:t>
            </a:r>
            <a:r>
              <a:rPr lang="en-US" altLang="sv-SE" sz="1700" noProof="0" dirty="0" err="1"/>
              <a:t>dateTime</a:t>
            </a:r>
            <a:r>
              <a:rPr lang="en-US" altLang="sv-SE" sz="1700" noProof="0" dirty="0"/>
              <a:t>()</a:t>
            </a:r>
          </a:p>
          <a:p>
            <a:pPr lvl="1" eaLnBrk="1" hangingPunct="1"/>
            <a:r>
              <a:rPr lang="en-US" altLang="sv-SE" sz="1700" noProof="0" dirty="0"/>
              <a:t>position() </a:t>
            </a:r>
            <a:r>
              <a:rPr lang="en-US" altLang="sv-SE" sz="1700" dirty="0"/>
              <a:t>-</a:t>
            </a:r>
            <a:r>
              <a:rPr lang="en-US" altLang="sv-SE" sz="1700" noProof="0" dirty="0"/>
              <a:t> the node's position in the current sequence</a:t>
            </a:r>
          </a:p>
          <a:p>
            <a:pPr lvl="1" eaLnBrk="1" hangingPunct="1"/>
            <a:r>
              <a:rPr lang="en-US" altLang="sv-SE" sz="1700" noProof="0" dirty="0"/>
              <a:t>last() – returns the position of the last node in the current sequence (the size of the current sequence)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AC4D138A-40BF-4D3A-8FAC-DFF1C9C8986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XQuery functions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5990F9D3-FC93-41C8-816B-07C4EA6CE94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Wildcards (kind tests)</a:t>
            </a:r>
          </a:p>
          <a:p>
            <a:pPr lvl="1"/>
            <a:r>
              <a:rPr lang="en-US" altLang="sv-SE" noProof="0" dirty="0"/>
              <a:t>node() (all nodes other than attributes and namespaces)</a:t>
            </a:r>
          </a:p>
          <a:p>
            <a:pPr lvl="1"/>
            <a:r>
              <a:rPr lang="en-US" altLang="sv-SE" noProof="0" dirty="0"/>
              <a:t>text()</a:t>
            </a:r>
          </a:p>
          <a:p>
            <a:pPr lvl="1"/>
            <a:r>
              <a:rPr lang="en-US" altLang="sv-SE" noProof="0" dirty="0"/>
              <a:t>comment()</a:t>
            </a:r>
          </a:p>
          <a:p>
            <a:pPr lvl="1"/>
            <a:r>
              <a:rPr lang="en-US" altLang="sv-SE" noProof="0" dirty="0"/>
              <a:t>processing-instruction()</a:t>
            </a:r>
          </a:p>
          <a:p>
            <a:pPr lvl="1"/>
            <a:r>
              <a:rPr lang="en-US" altLang="sv-SE" noProof="0" dirty="0"/>
              <a:t>element(), *</a:t>
            </a:r>
          </a:p>
          <a:p>
            <a:pPr lvl="1"/>
            <a:r>
              <a:rPr lang="en-US" altLang="sv-SE" noProof="0" dirty="0"/>
              <a:t>attribute(), @*</a:t>
            </a:r>
          </a:p>
          <a:p>
            <a:pPr lvl="1"/>
            <a:r>
              <a:rPr lang="en-US" altLang="sv-SE" dirty="0"/>
              <a:t>document-node()</a:t>
            </a:r>
            <a:endParaRPr lang="en-US" altLang="sv-SE" noProof="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B8077F99-3ECA-45EB-9E02-65F050DA3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XQuery/XPath operators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0882E984-18AF-4847-96ED-A540B3DF6D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+, -, *, div, mod</a:t>
            </a:r>
          </a:p>
          <a:p>
            <a:pPr eaLnBrk="1" hangingPunct="1">
              <a:defRPr/>
            </a:pPr>
            <a:r>
              <a:rPr lang="en-US" altLang="sv-SE" noProof="0" dirty="0"/>
              <a:t>=, !=, &gt;, &lt;, &lt;=, &gt;= (general comparisons)</a:t>
            </a:r>
          </a:p>
          <a:p>
            <a:pPr eaLnBrk="1" hangingPunct="1">
              <a:defRPr/>
            </a:pPr>
            <a:r>
              <a:rPr lang="en-US" altLang="sv-SE" noProof="0" dirty="0"/>
              <a:t>eq, ne, </a:t>
            </a:r>
            <a:r>
              <a:rPr lang="en-US" altLang="sv-SE" noProof="0" dirty="0" err="1"/>
              <a:t>lt</a:t>
            </a:r>
            <a:r>
              <a:rPr lang="en-US" altLang="sv-SE" noProof="0" dirty="0"/>
              <a:t>, le, </a:t>
            </a:r>
            <a:r>
              <a:rPr lang="en-US" altLang="sv-SE" noProof="0" dirty="0" err="1"/>
              <a:t>gt</a:t>
            </a:r>
            <a:r>
              <a:rPr lang="en-US" altLang="sv-SE" noProof="0" dirty="0"/>
              <a:t>, </a:t>
            </a:r>
            <a:r>
              <a:rPr lang="en-US" altLang="sv-SE" noProof="0" dirty="0" err="1"/>
              <a:t>ge</a:t>
            </a:r>
            <a:r>
              <a:rPr lang="en-US" altLang="sv-SE" noProof="0" dirty="0"/>
              <a:t> (value comparisons)</a:t>
            </a:r>
          </a:p>
          <a:p>
            <a:pPr eaLnBrk="1" hangingPunct="1">
              <a:defRPr/>
            </a:pPr>
            <a:r>
              <a:rPr lang="en-US" altLang="sv-SE" noProof="0" dirty="0"/>
              <a:t>or, and</a:t>
            </a:r>
          </a:p>
          <a:p>
            <a:pPr eaLnBrk="1" hangingPunct="1">
              <a:defRPr/>
            </a:pPr>
            <a:r>
              <a:rPr lang="en-US" altLang="sv-SE" noProof="0" dirty="0"/>
              <a:t>is, &lt;&lt;, &gt;&gt; (node comparisons)</a:t>
            </a:r>
          </a:p>
          <a:p>
            <a:pPr eaLnBrk="1" hangingPunct="1">
              <a:defRPr/>
            </a:pPr>
            <a:endParaRPr lang="en-US" altLang="sv-SE" noProof="0" dirty="0"/>
          </a:p>
          <a:p>
            <a:pPr eaLnBrk="1" hangingPunct="1">
              <a:defRPr/>
            </a:pPr>
            <a:r>
              <a:rPr lang="en-US" altLang="sv-SE" noProof="0" dirty="0"/>
              <a:t>to (create sequence)</a:t>
            </a:r>
          </a:p>
          <a:p>
            <a:pPr marL="668338" lvl="1" indent="-228600" eaLnBrk="1" hangingPunct="1">
              <a:defRPr/>
            </a:pPr>
            <a:r>
              <a:rPr lang="en-US" altLang="sv-SE" noProof="0" dirty="0"/>
              <a:t>1 to 5 = (1,2,3,4,5)</a:t>
            </a:r>
          </a:p>
          <a:p>
            <a:pPr marL="252413" indent="-228600" eaLnBrk="1" hangingPunct="1">
              <a:defRPr/>
            </a:pPr>
            <a:endParaRPr lang="en-US" altLang="sv-SE" noProof="0" dirty="0"/>
          </a:p>
          <a:p>
            <a:pPr eaLnBrk="1" hangingPunct="1">
              <a:defRPr/>
            </a:pPr>
            <a:r>
              <a:rPr lang="en-US" altLang="sv-SE" noProof="0" dirty="0"/>
              <a:t>union, intersect, except</a:t>
            </a:r>
          </a:p>
          <a:p>
            <a:pPr lvl="1" eaLnBrk="1" hangingPunct="1">
              <a:defRPr/>
            </a:pPr>
            <a:r>
              <a:rPr lang="en-US" altLang="sv-SE" noProof="0" dirty="0"/>
              <a:t>require node sequences</a:t>
            </a:r>
          </a:p>
          <a:p>
            <a:pPr lvl="1" eaLnBrk="1" hangingPunct="1">
              <a:defRPr/>
            </a:pPr>
            <a:r>
              <a:rPr lang="en-US" altLang="sv-SE" noProof="0" dirty="0"/>
              <a:t>use the node identities</a:t>
            </a:r>
          </a:p>
          <a:p>
            <a:pPr marL="252413" indent="-228600" eaLnBrk="1" hangingPunct="1">
              <a:defRPr/>
            </a:pPr>
            <a:endParaRPr lang="en-US" altLang="sv-SE" noProof="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E0B23AD7-2E2B-4EE1-9818-0F117DDD84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sv-SE" sz="3300" noProof="0" dirty="0"/>
              <a:t>XQuery/XPath operators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5E7AEB1A-B361-47D3-8BD1-2CE970CBB6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sv-SE" noProof="0" dirty="0"/>
              <a:t>/ (Path operator)</a:t>
            </a:r>
          </a:p>
          <a:p>
            <a:pPr lvl="1" eaLnBrk="1" hangingPunct="1">
              <a:defRPr/>
            </a:pPr>
            <a:r>
              <a:rPr lang="en-US" altLang="sv-SE" noProof="0" dirty="0"/>
              <a:t>removes </a:t>
            </a:r>
            <a:r>
              <a:rPr lang="en-US" altLang="sv-SE" dirty="0"/>
              <a:t>duplicates of nodes</a:t>
            </a:r>
            <a:endParaRPr lang="en-US" altLang="sv-SE" noProof="0" dirty="0"/>
          </a:p>
          <a:p>
            <a:pPr lvl="1" eaLnBrk="1" hangingPunct="1">
              <a:defRPr/>
            </a:pPr>
            <a:r>
              <a:rPr lang="en-US" altLang="sv-SE" noProof="0" dirty="0"/>
              <a:t>uses the node identities</a:t>
            </a:r>
          </a:p>
          <a:p>
            <a:pPr lvl="1" eaLnBrk="1" hangingPunct="1">
              <a:defRPr/>
            </a:pPr>
            <a:endParaRPr lang="en-US" altLang="sv-SE" noProof="0" dirty="0"/>
          </a:p>
          <a:p>
            <a:pPr eaLnBrk="1" hangingPunct="1">
              <a:defRPr/>
            </a:pPr>
            <a:r>
              <a:rPr lang="en-US" altLang="sv-SE" noProof="0" dirty="0"/>
              <a:t> , (Comma operator) and () (sequence construction)</a:t>
            </a:r>
          </a:p>
          <a:p>
            <a:pPr lvl="1" eaLnBrk="1" hangingPunct="1">
              <a:defRPr/>
            </a:pPr>
            <a:r>
              <a:rPr lang="en-US" altLang="sv-SE" noProof="0" dirty="0"/>
              <a:t>(1,2,3,4)</a:t>
            </a:r>
          </a:p>
          <a:p>
            <a:pPr lvl="1" eaLnBrk="1" hangingPunct="1">
              <a:defRPr/>
            </a:pPr>
            <a:r>
              <a:rPr lang="en-US" altLang="sv-SE" noProof="0" dirty="0"/>
              <a:t>((1,2), 3, (4,5)) becomes (1,2,3,4,5)</a:t>
            </a:r>
          </a:p>
          <a:p>
            <a:pPr lvl="1" eaLnBrk="1" hangingPunct="1">
              <a:defRPr/>
            </a:pPr>
            <a:r>
              <a:rPr lang="en-US" altLang="sv-SE" noProof="0" dirty="0"/>
              <a:t>() empty sequence</a:t>
            </a:r>
          </a:p>
          <a:p>
            <a:pPr lvl="1" eaLnBrk="1" hangingPunct="1">
              <a:defRPr/>
            </a:pPr>
            <a:r>
              <a:rPr lang="en-US" altLang="sv-SE" noProof="0" dirty="0"/>
              <a:t>(//Actor, //Director)</a:t>
            </a:r>
          </a:p>
          <a:p>
            <a:pPr marL="252413" indent="-228600" eaLnBrk="1" hangingPunct="1">
              <a:defRPr/>
            </a:pPr>
            <a:endParaRPr lang="en-US" altLang="sv-SE" noProof="0" dirty="0"/>
          </a:p>
          <a:p>
            <a:pPr marL="252413" indent="-228600" eaLnBrk="1" hangingPunct="1">
              <a:defRPr/>
            </a:pPr>
            <a:endParaRPr lang="en-US" altLang="sv-SE" noProof="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4C940F2F-B30F-41BE-9BFE-DBB0358D66E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XPath </a:t>
            </a:r>
            <a:r>
              <a:rPr lang="en-US" altLang="sv-SE" dirty="0"/>
              <a:t>p</a:t>
            </a:r>
            <a:r>
              <a:rPr lang="en-US" altLang="sv-SE" noProof="0" dirty="0" err="1"/>
              <a:t>redicates</a:t>
            </a:r>
            <a:endParaRPr lang="en-US" altLang="sv-SE" noProof="0" dirty="0"/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ACDC052F-32DC-41E6-85FB-BCF2C1E9387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Conditions that filter a sequence</a:t>
            </a:r>
          </a:p>
          <a:p>
            <a:pPr lvl="1"/>
            <a:r>
              <a:rPr lang="en-US" altLang="sv-SE" noProof="0" dirty="0"/>
              <a:t>Only items that satisfy the condition remain</a:t>
            </a:r>
          </a:p>
          <a:p>
            <a:pPr lvl="1"/>
            <a:r>
              <a:rPr lang="en-US" altLang="sv-SE" noProof="0" dirty="0"/>
              <a:t>Specified inside [ ]</a:t>
            </a:r>
          </a:p>
          <a:p>
            <a:pPr lvl="1"/>
            <a:r>
              <a:rPr lang="en-US" altLang="sv-SE" noProof="0" dirty="0"/>
              <a:t>Expressions must be true or non empty</a:t>
            </a:r>
          </a:p>
          <a:p>
            <a:pPr lvl="1"/>
            <a:endParaRPr lang="en-US" altLang="sv-SE" noProof="0" dirty="0"/>
          </a:p>
          <a:p>
            <a:pPr marL="474663" lvl="1" indent="0">
              <a:buNone/>
            </a:pPr>
            <a:r>
              <a:rPr lang="en-US" altLang="sv-SE" noProof="0" dirty="0"/>
              <a:t>//Movie[</a:t>
            </a:r>
            <a:r>
              <a:rPr lang="en-US" altLang="sv-SE" noProof="0" dirty="0" err="1"/>
              <a:t>ProductionCompany</a:t>
            </a:r>
            <a:r>
              <a:rPr lang="en-US" altLang="sv-SE" noProof="0" dirty="0"/>
              <a:t>="Tri-Star"]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</a:t>
            </a:r>
            <a:r>
              <a:rPr lang="en-US" altLang="sv-SE" noProof="0" dirty="0" err="1"/>
              <a:t>ProductionCompany</a:t>
            </a:r>
            <a:r>
              <a:rPr lang="en-US" altLang="sv-SE" noProof="0" dirty="0"/>
              <a:t>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[position()=3] (the third movie) </a:t>
            </a:r>
            <a:r>
              <a:rPr lang="en-US" altLang="sv-SE" dirty="0"/>
              <a:t>Abbreviation</a:t>
            </a:r>
            <a:r>
              <a:rPr lang="en-US" altLang="sv-SE" noProof="0" dirty="0"/>
              <a:t>: //Movie[3]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[Actor/@Name="Woody Allen" or @Title="Catwoman"]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[@Title eq "</a:t>
            </a:r>
            <a:r>
              <a:rPr lang="en-US" altLang="sv-SE" noProof="0" dirty="0" err="1"/>
              <a:t>Catwoman</a:t>
            </a:r>
            <a:r>
              <a:rPr lang="en-US" altLang="sv-SE" noProof="0" dirty="0"/>
              <a:t>"]/Actor[@Country="USA"]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[Actor/@Country="USA"][</a:t>
            </a:r>
            <a:r>
              <a:rPr lang="en-US" altLang="sv-SE" dirty="0"/>
              <a:t>Actor</a:t>
            </a:r>
            <a:r>
              <a:rPr lang="en-US" altLang="sv-SE" noProof="0" dirty="0"/>
              <a:t>/@Country="Canada"]</a:t>
            </a:r>
            <a:br>
              <a:rPr lang="en-US" altLang="sv-SE" noProof="0" dirty="0"/>
            </a:br>
            <a:r>
              <a:rPr lang="en-US" altLang="sv-SE" noProof="0" dirty="0"/>
              <a:t>same as</a:t>
            </a:r>
            <a:br>
              <a:rPr lang="en-US" altLang="sv-SE" noProof="0" dirty="0"/>
            </a:b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[Actor/@Country="USA" and Actor/@Country="Canada"]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[count(Actor[@Country="USA"])&gt;2]</a:t>
            </a:r>
          </a:p>
          <a:p>
            <a:pPr marL="474663" lvl="1" indent="0">
              <a:buNone/>
            </a:pPr>
            <a:r>
              <a:rPr lang="en-US" altLang="sv-SE" noProof="0" dirty="0"/>
              <a:t>//</a:t>
            </a:r>
            <a:r>
              <a:rPr lang="en-US" altLang="sv-SE" dirty="0"/>
              <a:t>Movie</a:t>
            </a:r>
            <a:r>
              <a:rPr lang="en-US" altLang="sv-SE" noProof="0" dirty="0"/>
              <a:t>/Actor[last()-1]</a:t>
            </a:r>
          </a:p>
          <a:p>
            <a:pPr marL="474663" lvl="1" indent="0">
              <a:buNone/>
            </a:pPr>
            <a:r>
              <a:rPr lang="en-US" altLang="sv-SE" noProof="0" dirty="0"/>
              <a:t>(//</a:t>
            </a:r>
            <a:r>
              <a:rPr lang="en-US" altLang="sv-SE" dirty="0"/>
              <a:t>Movie</a:t>
            </a:r>
            <a:r>
              <a:rPr lang="en-US" altLang="sv-SE" noProof="0" dirty="0"/>
              <a:t>/Actor)[last()-1]</a:t>
            </a:r>
          </a:p>
          <a:p>
            <a:pPr lvl="1"/>
            <a:endParaRPr lang="en-US" altLang="sv-SE" noProof="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>
            <a:extLst>
              <a:ext uri="{FF2B5EF4-FFF2-40B4-BE49-F238E27FC236}">
                <a16:creationId xmlns:a16="http://schemas.microsoft.com/office/drawing/2014/main" id="{83668C27-04FC-495C-B7B5-E1DF4019658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What to do next</a:t>
            </a:r>
          </a:p>
        </p:txBody>
      </p:sp>
      <p:sp>
        <p:nvSpPr>
          <p:cNvPr id="132099" name="Content Placeholder 2">
            <a:extLst>
              <a:ext uri="{FF2B5EF4-FFF2-40B4-BE49-F238E27FC236}">
                <a16:creationId xmlns:a16="http://schemas.microsoft.com/office/drawing/2014/main" id="{E5FCEFDC-B756-4A18-A750-52B0CF57996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253537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 noProof="0" dirty="0"/>
              <a:t>Quiz about XPath (Quiz 5)</a:t>
            </a:r>
          </a:p>
          <a:p>
            <a:r>
              <a:rPr lang="en-US" altLang="sv-SE" noProof="0" dirty="0"/>
              <a:t>Lesson exercises </a:t>
            </a:r>
            <a:r>
              <a:rPr lang="en-US" altLang="sv-SE" dirty="0"/>
              <a:t>(Lesson 1)</a:t>
            </a:r>
            <a:endParaRPr lang="en-US" altLang="sv-SE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25565</TotalTime>
  <Words>2594</Words>
  <Application>Microsoft Office PowerPoint</Application>
  <PresentationFormat>A4 Paper (210x297 mm)</PresentationFormat>
  <Paragraphs>349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 Unicode MS</vt:lpstr>
      <vt:lpstr>Arial</vt:lpstr>
      <vt:lpstr>Times New Roman</vt:lpstr>
      <vt:lpstr>Default Design</vt:lpstr>
      <vt:lpstr>Query languages for SSD and XML Lorel, XPath</vt:lpstr>
      <vt:lpstr>Query languages</vt:lpstr>
      <vt:lpstr>Query languages</vt:lpstr>
      <vt:lpstr>Path expressions</vt:lpstr>
      <vt:lpstr>SSD Path expressions</vt:lpstr>
      <vt:lpstr>Path expressions - Example</vt:lpstr>
      <vt:lpstr>Lorel</vt:lpstr>
      <vt:lpstr>Sample data</vt:lpstr>
      <vt:lpstr>Lorel - Example</vt:lpstr>
      <vt:lpstr>Lorel - Example</vt:lpstr>
      <vt:lpstr>Lorel - Example</vt:lpstr>
      <vt:lpstr>Lorel - Example, exists</vt:lpstr>
      <vt:lpstr>Lorel - Example, nesting</vt:lpstr>
      <vt:lpstr>Lorel - Example, join</vt:lpstr>
      <vt:lpstr>Lorel - Example, labels</vt:lpstr>
      <vt:lpstr>Lorel - Example, result structure</vt:lpstr>
      <vt:lpstr>XPath</vt:lpstr>
      <vt:lpstr>XQuery 1.0</vt:lpstr>
      <vt:lpstr>Sample data</vt:lpstr>
      <vt:lpstr>XML Path expressions (XPath)</vt:lpstr>
      <vt:lpstr>XPath - Examples</vt:lpstr>
      <vt:lpstr>XPath Axes</vt:lpstr>
      <vt:lpstr>XPath Axes</vt:lpstr>
      <vt:lpstr>XPath Axes</vt:lpstr>
      <vt:lpstr>XQuery/XPath functions</vt:lpstr>
      <vt:lpstr>XQuery/XPath functions</vt:lpstr>
      <vt:lpstr>XQuery/XPath functions</vt:lpstr>
      <vt:lpstr>XQuery functions</vt:lpstr>
      <vt:lpstr>XQuery/XPath operators</vt:lpstr>
      <vt:lpstr>XQuery/XPath operators</vt:lpstr>
      <vt:lpstr>XPath predicates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4-5 Query languages for SSD and XML</dc:title>
  <dc:creator>nikos dimitrakas</dc:creator>
  <cp:lastModifiedBy>nikos dimitraksa</cp:lastModifiedBy>
  <cp:revision>485</cp:revision>
  <cp:lastPrinted>2026-02-10T14:32:12Z</cp:lastPrinted>
  <dcterms:created xsi:type="dcterms:W3CDTF">1999-01-06T15:00:23Z</dcterms:created>
  <dcterms:modified xsi:type="dcterms:W3CDTF">2026-02-10T14:32:16Z</dcterms:modified>
</cp:coreProperties>
</file>